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3"/>
  </p:notesMasterIdLst>
  <p:sldIdLst>
    <p:sldId id="256" r:id="rId2"/>
    <p:sldId id="257" r:id="rId3"/>
    <p:sldId id="272" r:id="rId4"/>
    <p:sldId id="273" r:id="rId5"/>
    <p:sldId id="262" r:id="rId6"/>
    <p:sldId id="274" r:id="rId7"/>
    <p:sldId id="258" r:id="rId8"/>
    <p:sldId id="259" r:id="rId9"/>
    <p:sldId id="275" r:id="rId10"/>
    <p:sldId id="276" r:id="rId11"/>
    <p:sldId id="277" r:id="rId12"/>
    <p:sldId id="278" r:id="rId13"/>
    <p:sldId id="279" r:id="rId14"/>
    <p:sldId id="280" r:id="rId15"/>
    <p:sldId id="264" r:id="rId16"/>
    <p:sldId id="269" r:id="rId17"/>
    <p:sldId id="265" r:id="rId18"/>
    <p:sldId id="266" r:id="rId19"/>
    <p:sldId id="270" r:id="rId20"/>
    <p:sldId id="271" r:id="rId21"/>
    <p:sldId id="263" r:id="rId22"/>
  </p:sldIdLst>
  <p:sldSz cx="9144000" cy="6858000" type="screen4x3"/>
  <p:notesSz cx="6858000" cy="994568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3133">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221" autoAdjust="0"/>
    <p:restoredTop sz="94660"/>
  </p:normalViewPr>
  <p:slideViewPr>
    <p:cSldViewPr>
      <p:cViewPr varScale="1">
        <p:scale>
          <a:sx n="75" d="100"/>
          <a:sy n="75" d="100"/>
        </p:scale>
        <p:origin x="1434" y="72"/>
      </p:cViewPr>
      <p:guideLst>
        <p:guide orient="horz" pos="2160"/>
        <p:guide pos="2880"/>
      </p:guideLst>
    </p:cSldViewPr>
  </p:slideViewPr>
  <p:notesTextViewPr>
    <p:cViewPr>
      <p:scale>
        <a:sx n="125" d="100"/>
        <a:sy n="125" d="100"/>
      </p:scale>
      <p:origin x="0" y="0"/>
    </p:cViewPr>
  </p:notesTextViewPr>
  <p:sorterViewPr>
    <p:cViewPr>
      <p:scale>
        <a:sx n="100" d="100"/>
        <a:sy n="100" d="100"/>
      </p:scale>
      <p:origin x="0" y="0"/>
    </p:cViewPr>
  </p:sorterViewPr>
  <p:notesViewPr>
    <p:cSldViewPr>
      <p:cViewPr varScale="1">
        <p:scale>
          <a:sx n="51" d="100"/>
          <a:sy n="51" d="100"/>
        </p:scale>
        <p:origin x="-2946" y="-108"/>
      </p:cViewPr>
      <p:guideLst>
        <p:guide orient="horz" pos="3133"/>
        <p:guide pos="216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B0300466-75C8-4923-8D25-F06F4232D2D0}" type="datetimeFigureOut">
              <a:rPr lang="en-GB" smtClean="0"/>
              <a:t>15/03/2016</a:t>
            </a:fld>
            <a:endParaRPr lang="en-GB"/>
          </a:p>
        </p:txBody>
      </p:sp>
      <p:sp>
        <p:nvSpPr>
          <p:cNvPr id="4" name="Slide Image Placeholder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0C196EDF-AE0D-42F7-951F-5F18E503C3E4}" type="slidenum">
              <a:rPr lang="en-GB" smtClean="0"/>
              <a:t>‹#›</a:t>
            </a:fld>
            <a:endParaRPr lang="en-GB"/>
          </a:p>
        </p:txBody>
      </p:sp>
    </p:spTree>
    <p:extLst>
      <p:ext uri="{BB962C8B-B14F-4D97-AF65-F5344CB8AC3E}">
        <p14:creationId xmlns:p14="http://schemas.microsoft.com/office/powerpoint/2010/main" val="336650254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smtClean="0"/>
              <a:t>I </a:t>
            </a:r>
            <a:r>
              <a:rPr lang="en-GB" baseline="0" dirty="0" smtClean="0"/>
              <a:t>am going to talk to you today about the support that I provide to parents in helping their children with maths.  As you may guess from the title of my presentation this is not the traditional model of resources and talks in school but instead I engage with parents more flexibly and informally in an effort to overcome some of the barriers to parental engagement in maths which I will return to later.   But first of all, to get you into the spirit of an Edukate class – I better pass around the cake!	</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a:t>
            </a:fld>
            <a:endParaRPr lang="en-GB"/>
          </a:p>
        </p:txBody>
      </p:sp>
    </p:spTree>
    <p:extLst>
      <p:ext uri="{BB962C8B-B14F-4D97-AF65-F5344CB8AC3E}">
        <p14:creationId xmlns:p14="http://schemas.microsoft.com/office/powerpoint/2010/main" val="143551030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So what do I do differently.  First</a:t>
            </a:r>
            <a:r>
              <a:rPr lang="en-GB" baseline="0" dirty="0" smtClean="0"/>
              <a:t> of all my basic assumptions are very different.  Here they are:</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10</a:t>
            </a:fld>
            <a:endParaRPr lang="en-GB"/>
          </a:p>
        </p:txBody>
      </p:sp>
    </p:spTree>
    <p:extLst>
      <p:ext uri="{BB962C8B-B14F-4D97-AF65-F5344CB8AC3E}">
        <p14:creationId xmlns:p14="http://schemas.microsoft.com/office/powerpoint/2010/main" val="2201337720"/>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And these assumptions</a:t>
            </a:r>
            <a:r>
              <a:rPr lang="en-GB" baseline="0" dirty="0" smtClean="0"/>
              <a:t> lead my classes to take certain forms. I tell parents what they need to stop doing. Whether it is saying they were bad at maths themselves, or stepping in too early to help or even doing the child’s homework for them we talk about the things they are doing that are detrimental to their child doing well.</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11</a:t>
            </a:fld>
            <a:endParaRPr lang="en-GB"/>
          </a:p>
        </p:txBody>
      </p:sp>
    </p:spTree>
    <p:extLst>
      <p:ext uri="{BB962C8B-B14F-4D97-AF65-F5344CB8AC3E}">
        <p14:creationId xmlns:p14="http://schemas.microsoft.com/office/powerpoint/2010/main" val="2193332300"/>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My</a:t>
            </a:r>
            <a:r>
              <a:rPr lang="en-GB" baseline="0" dirty="0" smtClean="0"/>
              <a:t> classes may include maths techniques if that is what the parents want but that is not the main thing I teach.  Instead I teach about the principals of Growth, Value, Struggle and the need for Resources and encourage them to hep their child become self-reliant when they get stuck with their maths.</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12</a:t>
            </a:fld>
            <a:endParaRPr lang="en-GB"/>
          </a:p>
        </p:txBody>
      </p:sp>
    </p:spTree>
    <p:extLst>
      <p:ext uri="{BB962C8B-B14F-4D97-AF65-F5344CB8AC3E}">
        <p14:creationId xmlns:p14="http://schemas.microsoft.com/office/powerpoint/2010/main" val="1394481303"/>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My classes</a:t>
            </a:r>
            <a:r>
              <a:rPr lang="en-GB" baseline="0" dirty="0" smtClean="0"/>
              <a:t> take place in their home or mine with coffee, tea and homemade cake.  That cake is an essential part of the class because the distribution of refreshments at the start breaks the ice and gets people talking about their children and maths naturally.  We discuss things among ourselves, more like a parental support group than a lecture.  I also run a Facebook page on which I post information about how best to help children with maths. I now have 126 followers with some posts reaching up to 400 people.  I tried having a forum but this didn’t work. People like to post their questions anonymously to me on Facebook rather than discuss them in an open forum.   </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13</a:t>
            </a:fld>
            <a:endParaRPr lang="en-GB"/>
          </a:p>
        </p:txBody>
      </p:sp>
    </p:spTree>
    <p:extLst>
      <p:ext uri="{BB962C8B-B14F-4D97-AF65-F5344CB8AC3E}">
        <p14:creationId xmlns:p14="http://schemas.microsoft.com/office/powerpoint/2010/main" val="417303075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But you may ask, what is the evidence</a:t>
            </a:r>
            <a:r>
              <a:rPr lang="en-GB" baseline="0" dirty="0" smtClean="0"/>
              <a:t> that my ideas work?  Do my methods have different outcomes?</a:t>
            </a:r>
          </a:p>
          <a:p>
            <a:r>
              <a:rPr lang="en-GB" baseline="0" dirty="0" smtClean="0"/>
              <a:t>At the minute the answer is I am not sure.  Anecdotally the parents who have attended my classes have found great benefits from them in terms of interactions around maths and their children’s ability to solve their own maths problems.  It sounds like they are helping their children to become more resilient.  But I am very aware that I need to do something to substantiate my claims. In Spring last year I undertook a pilot of my course to try to gather some evidence.		</a:t>
            </a:r>
          </a:p>
        </p:txBody>
      </p:sp>
      <p:sp>
        <p:nvSpPr>
          <p:cNvPr id="4" name="Slide Number Placeholder 3"/>
          <p:cNvSpPr>
            <a:spLocks noGrp="1"/>
          </p:cNvSpPr>
          <p:nvPr>
            <p:ph type="sldNum" sz="quarter" idx="10"/>
          </p:nvPr>
        </p:nvSpPr>
        <p:spPr/>
        <p:txBody>
          <a:bodyPr/>
          <a:lstStyle/>
          <a:p>
            <a:fld id="{0C196EDF-AE0D-42F7-951F-5F18E503C3E4}" type="slidenum">
              <a:rPr lang="en-GB" smtClean="0"/>
              <a:t>14</a:t>
            </a:fld>
            <a:endParaRPr lang="en-GB"/>
          </a:p>
        </p:txBody>
      </p:sp>
    </p:spTree>
    <p:extLst>
      <p:ext uri="{BB962C8B-B14F-4D97-AF65-F5344CB8AC3E}">
        <p14:creationId xmlns:p14="http://schemas.microsoft.com/office/powerpoint/2010/main" val="33356788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baseline="0" dirty="0" smtClean="0"/>
              <a:t>The pilot was made up of four parents …	</a:t>
            </a:r>
          </a:p>
        </p:txBody>
      </p:sp>
      <p:sp>
        <p:nvSpPr>
          <p:cNvPr id="4" name="Slide Number Placeholder 3"/>
          <p:cNvSpPr>
            <a:spLocks noGrp="1"/>
          </p:cNvSpPr>
          <p:nvPr>
            <p:ph type="sldNum" sz="quarter" idx="10"/>
          </p:nvPr>
        </p:nvSpPr>
        <p:spPr/>
        <p:txBody>
          <a:bodyPr/>
          <a:lstStyle/>
          <a:p>
            <a:fld id="{0C196EDF-AE0D-42F7-951F-5F18E503C3E4}" type="slidenum">
              <a:rPr lang="en-GB" smtClean="0"/>
              <a:t>15</a:t>
            </a:fld>
            <a:endParaRPr lang="en-GB"/>
          </a:p>
        </p:txBody>
      </p:sp>
    </p:spTree>
    <p:extLst>
      <p:ext uri="{BB962C8B-B14F-4D97-AF65-F5344CB8AC3E}">
        <p14:creationId xmlns:p14="http://schemas.microsoft.com/office/powerpoint/2010/main" val="2310641124"/>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surveyed</a:t>
            </a:r>
            <a:r>
              <a:rPr lang="en-GB" baseline="0" dirty="0" smtClean="0"/>
              <a:t> the parents after the course and this is what they felt they had gained.	</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16</a:t>
            </a:fld>
            <a:endParaRPr lang="en-GB"/>
          </a:p>
        </p:txBody>
      </p:sp>
    </p:spTree>
    <p:extLst>
      <p:ext uri="{BB962C8B-B14F-4D97-AF65-F5344CB8AC3E}">
        <p14:creationId xmlns:p14="http://schemas.microsoft.com/office/powerpoint/2010/main" val="376161831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terms of the results from the scales, the MA scores fell after the course showing the parents and children were less MA although this change was not statistically significant.</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17</a:t>
            </a:fld>
            <a:endParaRPr lang="en-GB"/>
          </a:p>
        </p:txBody>
      </p:sp>
    </p:spTree>
    <p:extLst>
      <p:ext uri="{BB962C8B-B14F-4D97-AF65-F5344CB8AC3E}">
        <p14:creationId xmlns:p14="http://schemas.microsoft.com/office/powerpoint/2010/main" val="2617486861"/>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MR scores rose after the intervention meaning both parents and children were more MR although again this finding was not statistically significant.</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18</a:t>
            </a:fld>
            <a:endParaRPr lang="en-GB"/>
          </a:p>
        </p:txBody>
      </p:sp>
    </p:spTree>
    <p:extLst>
      <p:ext uri="{BB962C8B-B14F-4D97-AF65-F5344CB8AC3E}">
        <p14:creationId xmlns:p14="http://schemas.microsoft.com/office/powerpoint/2010/main" val="2463200377"/>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In</a:t>
            </a:r>
            <a:r>
              <a:rPr lang="en-GB" baseline="0" dirty="0" smtClean="0"/>
              <a:t> particular interactions that were not purely around homework had increased.  </a:t>
            </a:r>
            <a:r>
              <a:rPr lang="en-GB" dirty="0" smtClean="0"/>
              <a:t>However what was statistically significant</a:t>
            </a:r>
            <a:r>
              <a:rPr lang="en-GB" baseline="0" dirty="0" smtClean="0"/>
              <a:t> was the change in the children’s MR scores.</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19</a:t>
            </a:fld>
            <a:endParaRPr lang="en-GB"/>
          </a:p>
        </p:txBody>
      </p:sp>
    </p:spTree>
    <p:extLst>
      <p:ext uri="{BB962C8B-B14F-4D97-AF65-F5344CB8AC3E}">
        <p14:creationId xmlns:p14="http://schemas.microsoft.com/office/powerpoint/2010/main" val="12483697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a:t>
            </a:r>
            <a:r>
              <a:rPr lang="en-GB" baseline="0" dirty="0" smtClean="0"/>
              <a:t> would like to briefly talk about my background in maths education as I feel it holds the key to why my model has developed into what it is today. I started out as a secondary maths teacher but about 10 years ago I left full time teaching to work for myself.  In the last 10 years I have been called in by a wide variety of people from Coventry University trying to reach students for whom the maths they needed for their course was way outside their ability to a charity training apprentices who were struggling to get them through their maths test to parents who knew that their child wasn’t going to pass the exam they needed to pass without extra support.  And then one day, when trying to come up with a name that summed up everything I was doing it struck me:</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2</a:t>
            </a:fld>
            <a:endParaRPr lang="en-GB"/>
          </a:p>
        </p:txBody>
      </p:sp>
    </p:spTree>
    <p:extLst>
      <p:ext uri="{BB962C8B-B14F-4D97-AF65-F5344CB8AC3E}">
        <p14:creationId xmlns:p14="http://schemas.microsoft.com/office/powerpoint/2010/main" val="181572168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pilot</a:t>
            </a:r>
            <a:r>
              <a:rPr lang="en-GB" baseline="0" dirty="0" smtClean="0"/>
              <a:t> raised more questions for me than it answered. </a:t>
            </a:r>
            <a:r>
              <a:rPr lang="en-GB" dirty="0" smtClean="0"/>
              <a:t>Obviously</a:t>
            </a:r>
            <a:r>
              <a:rPr lang="en-GB" baseline="0" dirty="0" smtClean="0"/>
              <a:t> we can not assume </a:t>
            </a:r>
            <a:r>
              <a:rPr lang="en-GB" baseline="0" dirty="0" err="1" smtClean="0"/>
              <a:t>casuality</a:t>
            </a:r>
            <a:r>
              <a:rPr lang="en-GB" baseline="0" dirty="0" smtClean="0"/>
              <a:t> from this result.  The change could have been caused by external factors rather than their parents attendance of the intervention.  It could be a short term result prompted by what their parents had been saying to them.  I need to see if this progress can retained over time.  In September I began a Research PhD in the department of </a:t>
            </a:r>
            <a:r>
              <a:rPr lang="en-GB" baseline="0" dirty="0" err="1" smtClean="0"/>
              <a:t>Pscychology</a:t>
            </a:r>
            <a:r>
              <a:rPr lang="en-GB" baseline="0" dirty="0" smtClean="0"/>
              <a:t>, Behaviour and Achievement in order to look at answering these questions. I am going to </a:t>
            </a:r>
            <a:r>
              <a:rPr lang="en-GB" baseline="0" dirty="0" err="1" smtClean="0"/>
              <a:t>rigourously</a:t>
            </a:r>
            <a:r>
              <a:rPr lang="en-GB" baseline="0" dirty="0" smtClean="0"/>
              <a:t> test my ideas and hopefully show that they work.		 </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20</a:t>
            </a:fld>
            <a:endParaRPr lang="en-GB"/>
          </a:p>
        </p:txBody>
      </p:sp>
    </p:spTree>
    <p:extLst>
      <p:ext uri="{BB962C8B-B14F-4D97-AF65-F5344CB8AC3E}">
        <p14:creationId xmlns:p14="http://schemas.microsoft.com/office/powerpoint/2010/main" val="3313844232"/>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If</a:t>
            </a:r>
            <a:r>
              <a:rPr lang="en-GB" baseline="0" dirty="0" smtClean="0"/>
              <a:t> you would like to keep up to date with how I am getting on or be involved in anyway – I am currently looking for schools and parents to volunteer to take part in trials of my questionnaire for children and courses and for parents to complete online surveys you can find all the details here.  I would love to chat with any of you afterwards.  For now, thank you very much for your time. Are there any questions.</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21</a:t>
            </a:fld>
            <a:endParaRPr lang="en-GB"/>
          </a:p>
        </p:txBody>
      </p:sp>
    </p:spTree>
    <p:extLst>
      <p:ext uri="{BB962C8B-B14F-4D97-AF65-F5344CB8AC3E}">
        <p14:creationId xmlns:p14="http://schemas.microsoft.com/office/powerpoint/2010/main" val="26350853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a:t>
            </a:r>
            <a:r>
              <a:rPr lang="en-GB" baseline="0" dirty="0" smtClean="0"/>
              <a:t> was a maths first aider! And a second thing has struck me over the years.  Having seen such a variety of people of different ages and backgrounds struggle with maths, how could I possibly be equipped to help them all?  Some of them (particular the one’s at university) were doing maths I had never even seen before and had very little idea about after they had left.  It wasn’t the maths techniques I was teaching them that were making the difference.  They could get those from anywhere.  It was the attitude to maths that I was teaching them to adopt that made the difference. Effectively I was teaching them:</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3</a:t>
            </a:fld>
            <a:endParaRPr lang="en-GB"/>
          </a:p>
        </p:txBody>
      </p:sp>
    </p:spTree>
    <p:extLst>
      <p:ext uri="{BB962C8B-B14F-4D97-AF65-F5344CB8AC3E}">
        <p14:creationId xmlns:p14="http://schemas.microsoft.com/office/powerpoint/2010/main" val="171093700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 was teaching them</a:t>
            </a:r>
            <a:r>
              <a:rPr lang="en-GB" baseline="0" dirty="0" smtClean="0"/>
              <a:t> MR! Like any good health professional I was not just content to patch up the injured and send them on their way.  I wanted to prevent the problem occurring in the first place.  But how was I to do that?  Having young sons of my own I felt that their attitudes were formed very young.  I needed to influence the attitude of the mathematicians of the future as early as possible.  And for that I needed to get to the parents!</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4</a:t>
            </a:fld>
            <a:endParaRPr lang="en-GB"/>
          </a:p>
        </p:txBody>
      </p:sp>
    </p:spTree>
    <p:extLst>
      <p:ext uri="{BB962C8B-B14F-4D97-AF65-F5344CB8AC3E}">
        <p14:creationId xmlns:p14="http://schemas.microsoft.com/office/powerpoint/2010/main" val="10046386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I</a:t>
            </a:r>
            <a:r>
              <a:rPr lang="en-GB" baseline="0" dirty="0" smtClean="0"/>
              <a:t> knew parents wanted to help (many of them were paying me hundreds of pounds over the years to ensure their child did well in maths). I was often asked by my friends what they could do to help their .  Rosemary’s work among others showed that they were already helping in many ways. Government policy is encouraging parental engagement in maths.  These are the assumptions that are traditionally made.  But from what I was seeing these equations didn’t necessarily always hold.  You may have seen a recent survey by …. which came up with this equation:</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5</a:t>
            </a:fld>
            <a:endParaRPr lang="en-GB"/>
          </a:p>
        </p:txBody>
      </p:sp>
    </p:spTree>
    <p:extLst>
      <p:ext uri="{BB962C8B-B14F-4D97-AF65-F5344CB8AC3E}">
        <p14:creationId xmlns:p14="http://schemas.microsoft.com/office/powerpoint/2010/main" val="411930070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How can someone trying to help possibly be making people</a:t>
            </a:r>
            <a:r>
              <a:rPr lang="en-GB" baseline="0" dirty="0" smtClean="0"/>
              <a:t> perform worse.  Well after watching my tutees walk away from my house –  I had some idea!</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6</a:t>
            </a:fld>
            <a:endParaRPr lang="en-GB"/>
          </a:p>
        </p:txBody>
      </p:sp>
    </p:spTree>
    <p:extLst>
      <p:ext uri="{BB962C8B-B14F-4D97-AF65-F5344CB8AC3E}">
        <p14:creationId xmlns:p14="http://schemas.microsoft.com/office/powerpoint/2010/main" val="3874214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7</a:t>
            </a:fld>
            <a:endParaRPr lang="en-GB"/>
          </a:p>
        </p:txBody>
      </p:sp>
    </p:spTree>
    <p:extLst>
      <p:ext uri="{BB962C8B-B14F-4D97-AF65-F5344CB8AC3E}">
        <p14:creationId xmlns:p14="http://schemas.microsoft.com/office/powerpoint/2010/main" val="34149277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There was some</a:t>
            </a:r>
            <a:r>
              <a:rPr lang="en-GB" baseline="0" dirty="0" smtClean="0"/>
              <a:t> other</a:t>
            </a:r>
            <a:r>
              <a:rPr lang="en-GB" dirty="0" smtClean="0"/>
              <a:t> equations</a:t>
            </a:r>
            <a:r>
              <a:rPr lang="en-GB" baseline="0" dirty="0" smtClean="0"/>
              <a:t> I was hearing about both from my friends with children and finding in the literature too. You may have heard them (or experienced them) as some of the main barriers to parental engagement with maths.   </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8</a:t>
            </a:fld>
            <a:endParaRPr lang="en-GB"/>
          </a:p>
        </p:txBody>
      </p:sp>
    </p:spTree>
    <p:extLst>
      <p:ext uri="{BB962C8B-B14F-4D97-AF65-F5344CB8AC3E}">
        <p14:creationId xmlns:p14="http://schemas.microsoft.com/office/powerpoint/2010/main" val="355419432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And then there is the one</a:t>
            </a:r>
            <a:r>
              <a:rPr lang="en-GB" baseline="0" dirty="0" smtClean="0"/>
              <a:t> you hear from teachers.</a:t>
            </a:r>
            <a:endParaRPr lang="en-GB" dirty="0"/>
          </a:p>
        </p:txBody>
      </p:sp>
      <p:sp>
        <p:nvSpPr>
          <p:cNvPr id="4" name="Slide Number Placeholder 3"/>
          <p:cNvSpPr>
            <a:spLocks noGrp="1"/>
          </p:cNvSpPr>
          <p:nvPr>
            <p:ph type="sldNum" sz="quarter" idx="10"/>
          </p:nvPr>
        </p:nvSpPr>
        <p:spPr/>
        <p:txBody>
          <a:bodyPr/>
          <a:lstStyle/>
          <a:p>
            <a:fld id="{0C196EDF-AE0D-42F7-951F-5F18E503C3E4}" type="slidenum">
              <a:rPr lang="en-GB" smtClean="0"/>
              <a:t>9</a:t>
            </a:fld>
            <a:endParaRPr lang="en-GB"/>
          </a:p>
        </p:txBody>
      </p:sp>
    </p:spTree>
    <p:extLst>
      <p:ext uri="{BB962C8B-B14F-4D97-AF65-F5344CB8AC3E}">
        <p14:creationId xmlns:p14="http://schemas.microsoft.com/office/powerpoint/2010/main" val="84876091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GB"/>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08FB0252-F3E2-4D5F-815C-76F2155BFF1E}"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155889672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FB0252-F3E2-4D5F-815C-76F2155BFF1E}"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232353721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FB0252-F3E2-4D5F-815C-76F2155BFF1E}"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4098314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08FB0252-F3E2-4D5F-815C-76F2155BFF1E}"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dirty="0"/>
          </a:p>
        </p:txBody>
      </p:sp>
      <p:sp>
        <p:nvSpPr>
          <p:cNvPr id="6" name="Slide Number Placeholder 5"/>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27597273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GB"/>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8FB0252-F3E2-4D5F-815C-76F2155BFF1E}" type="datetimeFigureOut">
              <a:rPr lang="en-GB" smtClean="0"/>
              <a:t>15/03/2016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32894099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08FB0252-F3E2-4D5F-815C-76F2155BFF1E}"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1428699635"/>
      </p:ext>
    </p:extLst>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GB"/>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08FB0252-F3E2-4D5F-815C-76F2155BFF1E}" type="datetimeFigureOut">
              <a:rPr lang="en-GB" smtClean="0"/>
              <a:t>15/03/2016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15848439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08FB0252-F3E2-4D5F-815C-76F2155BFF1E}" type="datetimeFigureOut">
              <a:rPr lang="en-GB" smtClean="0"/>
              <a:t>15/03/2016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944632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8FB0252-F3E2-4D5F-815C-76F2155BFF1E}" type="datetimeFigureOut">
              <a:rPr lang="en-GB" smtClean="0"/>
              <a:t>15/03/2016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20019502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GB"/>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B0252-F3E2-4D5F-815C-76F2155BFF1E}"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364262009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GB"/>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8FB0252-F3E2-4D5F-815C-76F2155BFF1E}" type="datetimeFigureOut">
              <a:rPr lang="en-GB" smtClean="0"/>
              <a:t>15/03/2016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90662B8D-9633-429D-98BB-8FF4DBD94E90}" type="slidenum">
              <a:rPr lang="en-GB" smtClean="0"/>
              <a:t>‹#›</a:t>
            </a:fld>
            <a:endParaRPr lang="en-GB"/>
          </a:p>
        </p:txBody>
      </p:sp>
    </p:spTree>
    <p:extLst>
      <p:ext uri="{BB962C8B-B14F-4D97-AF65-F5344CB8AC3E}">
        <p14:creationId xmlns:p14="http://schemas.microsoft.com/office/powerpoint/2010/main" val="41548173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8FB0252-F3E2-4D5F-815C-76F2155BFF1E}" type="datetimeFigureOut">
              <a:rPr lang="en-GB" smtClean="0"/>
              <a:t>15/03/2016</a:t>
            </a:fld>
            <a:endParaRPr lang="en-GB"/>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0662B8D-9633-429D-98BB-8FF4DBD94E90}" type="slidenum">
              <a:rPr lang="en-GB" smtClean="0"/>
              <a:t>‹#›</a:t>
            </a:fld>
            <a:endParaRPr lang="en-GB"/>
          </a:p>
        </p:txBody>
      </p:sp>
      <p:pic>
        <p:nvPicPr>
          <p:cNvPr id="7" name="Picture 6"/>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6012160" y="6165304"/>
            <a:ext cx="2672548" cy="502457"/>
          </a:xfrm>
          <a:prstGeom prst="rect">
            <a:avLst/>
          </a:prstGeom>
        </p:spPr>
      </p:pic>
    </p:spTree>
    <p:extLst>
      <p:ext uri="{BB962C8B-B14F-4D97-AF65-F5344CB8AC3E}">
        <p14:creationId xmlns:p14="http://schemas.microsoft.com/office/powerpoint/2010/main" val="232213607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iming>
    <p:tnLst>
      <p:par>
        <p:cTn id="1" dur="indefinite" restart="never" nodeType="tmRoot"/>
      </p:par>
    </p:tnLst>
  </p:timing>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s://www.facebook.com/promotingMR/"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b="1" dirty="0" smtClean="0"/>
              <a:t>Flapjacks, Forums and Facebook</a:t>
            </a:r>
            <a:endParaRPr lang="en-GB" b="1" dirty="0"/>
          </a:p>
        </p:txBody>
      </p:sp>
      <p:sp>
        <p:nvSpPr>
          <p:cNvPr id="3" name="Subtitle 2"/>
          <p:cNvSpPr>
            <a:spLocks noGrp="1"/>
          </p:cNvSpPr>
          <p:nvPr>
            <p:ph type="subTitle" idx="1"/>
          </p:nvPr>
        </p:nvSpPr>
        <p:spPr/>
        <p:txBody>
          <a:bodyPr/>
          <a:lstStyle/>
          <a:p>
            <a:r>
              <a:rPr lang="en-GB" dirty="0" smtClean="0"/>
              <a:t>Rethinking Teaching Parenting for Mathematical Resilience</a:t>
            </a:r>
          </a:p>
          <a:p>
            <a:r>
              <a:rPr lang="en-GB" dirty="0" smtClean="0"/>
              <a:t>Katie Baker</a:t>
            </a:r>
            <a:endParaRPr lang="en-GB" dirty="0"/>
          </a:p>
        </p:txBody>
      </p:sp>
    </p:spTree>
    <p:extLst>
      <p:ext uri="{BB962C8B-B14F-4D97-AF65-F5344CB8AC3E}">
        <p14:creationId xmlns:p14="http://schemas.microsoft.com/office/powerpoint/2010/main" val="498763207"/>
      </p:ext>
    </p:extLst>
  </p:cSld>
  <p:clrMapOvr>
    <a:masterClrMapping/>
  </p:clrMapOvr>
  <mc:AlternateContent xmlns:mc="http://schemas.openxmlformats.org/markup-compatibility/2006" xmlns:p14="http://schemas.microsoft.com/office/powerpoint/2010/main">
    <mc:Choice Requires="p14">
      <p:transition spd="slow" p14:dur="2000" advTm="50558"/>
    </mc:Choice>
    <mc:Fallback xmlns="">
      <p:transition spd="slow" advTm="50558"/>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Different Assumptions</a:t>
            </a:r>
            <a:endParaRPr lang="en-GB" b="1" dirty="0"/>
          </a:p>
        </p:txBody>
      </p:sp>
      <p:sp>
        <p:nvSpPr>
          <p:cNvPr id="3" name="Content Placeholder 2"/>
          <p:cNvSpPr>
            <a:spLocks noGrp="1"/>
          </p:cNvSpPr>
          <p:nvPr>
            <p:ph idx="1"/>
          </p:nvPr>
        </p:nvSpPr>
        <p:spPr/>
        <p:txBody>
          <a:bodyPr>
            <a:normAutofit fontScale="77500" lnSpcReduction="20000"/>
          </a:bodyPr>
          <a:lstStyle/>
          <a:p>
            <a:pPr marL="514350" indent="-514350">
              <a:buFont typeface="+mj-lt"/>
              <a:buAutoNum type="arabicPeriod"/>
            </a:pPr>
            <a:r>
              <a:rPr lang="en-GB" dirty="0" smtClean="0"/>
              <a:t>If a parent doesn’t know how to help in maths rather than being a neutral influence they are actually being a negative influence.</a:t>
            </a:r>
          </a:p>
          <a:p>
            <a:pPr marL="514350" indent="-514350">
              <a:buFont typeface="+mj-lt"/>
              <a:buAutoNum type="arabicPeriod"/>
            </a:pPr>
            <a:r>
              <a:rPr lang="en-GB" dirty="0" smtClean="0"/>
              <a:t>Many parents need less to do not more.</a:t>
            </a:r>
          </a:p>
          <a:p>
            <a:pPr marL="514350" indent="-514350">
              <a:buFont typeface="+mj-lt"/>
              <a:buAutoNum type="arabicPeriod"/>
            </a:pPr>
            <a:r>
              <a:rPr lang="en-GB" dirty="0" smtClean="0"/>
              <a:t>Many parents (even ones who can do maths) do not feel confident to help with school maths.</a:t>
            </a:r>
          </a:p>
          <a:p>
            <a:pPr marL="514350" indent="-514350">
              <a:buFont typeface="+mj-lt"/>
              <a:buAutoNum type="arabicPeriod"/>
            </a:pPr>
            <a:r>
              <a:rPr lang="en-GB" dirty="0" smtClean="0"/>
              <a:t>I will only have one chance to engage with a parent and I want that engagement to make a difference to all the interactions they have with their child around maths for the rest of their life.</a:t>
            </a:r>
          </a:p>
          <a:p>
            <a:pPr marL="514350" indent="-514350">
              <a:buFont typeface="+mj-lt"/>
              <a:buAutoNum type="arabicPeriod"/>
            </a:pPr>
            <a:r>
              <a:rPr lang="en-GB" dirty="0" smtClean="0"/>
              <a:t>Many parents did not feel comfortable in the maths classroom the first time around and do not want to return.</a:t>
            </a:r>
          </a:p>
          <a:p>
            <a:pPr marL="0" indent="0">
              <a:buNone/>
            </a:pPr>
            <a:endParaRPr lang="en-GB" dirty="0"/>
          </a:p>
        </p:txBody>
      </p:sp>
    </p:spTree>
    <p:extLst>
      <p:ext uri="{BB962C8B-B14F-4D97-AF65-F5344CB8AC3E}">
        <p14:creationId xmlns:p14="http://schemas.microsoft.com/office/powerpoint/2010/main" val="1958770945"/>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 Methods</a:t>
            </a:r>
            <a:endParaRPr lang="en-GB" dirty="0"/>
          </a:p>
        </p:txBody>
      </p:sp>
      <p:sp>
        <p:nvSpPr>
          <p:cNvPr id="3" name="Content Placeholder 2"/>
          <p:cNvSpPr>
            <a:spLocks noGrp="1"/>
          </p:cNvSpPr>
          <p:nvPr>
            <p:ph idx="1"/>
          </p:nvPr>
        </p:nvSpPr>
        <p:spPr>
          <a:xfrm>
            <a:off x="457200" y="1700808"/>
            <a:ext cx="8229600" cy="3773016"/>
          </a:xfrm>
        </p:spPr>
        <p:txBody>
          <a:bodyPr>
            <a:normAutofit/>
          </a:bodyPr>
          <a:lstStyle/>
          <a:p>
            <a:pPr marL="0" indent="0">
              <a:buNone/>
            </a:pPr>
            <a:r>
              <a:rPr lang="en-GB" dirty="0"/>
              <a:t>If a parent doesn’t know how to help in maths rather than being a neutral influence they are actually being a negative influence</a:t>
            </a:r>
            <a:r>
              <a:rPr lang="en-GB" dirty="0" smtClean="0"/>
              <a:t>.</a:t>
            </a:r>
          </a:p>
          <a:p>
            <a:pPr marL="0" indent="0">
              <a:buNone/>
            </a:pPr>
            <a:r>
              <a:rPr lang="en-GB" dirty="0"/>
              <a:t>Parents need less to do not more</a:t>
            </a:r>
            <a:r>
              <a:rPr lang="en-GB" dirty="0" smtClean="0"/>
              <a:t>.</a:t>
            </a:r>
          </a:p>
          <a:p>
            <a:pPr marL="0" indent="0">
              <a:buNone/>
            </a:pPr>
            <a:endParaRPr lang="en-GB" dirty="0" smtClean="0"/>
          </a:p>
          <a:p>
            <a:pPr marL="0" indent="0" algn="ctr">
              <a:buNone/>
            </a:pPr>
            <a:r>
              <a:rPr lang="en-GB" dirty="0" smtClean="0">
                <a:solidFill>
                  <a:srgbClr val="FF0000"/>
                </a:solidFill>
              </a:rPr>
              <a:t>I tell parents what they need to stop doing.  </a:t>
            </a:r>
            <a:endParaRPr lang="en-GB" dirty="0">
              <a:solidFill>
                <a:srgbClr val="FF0000"/>
              </a:solidFill>
            </a:endParaRPr>
          </a:p>
          <a:p>
            <a:pPr algn="ctr"/>
            <a:endParaRPr lang="en-GB" dirty="0"/>
          </a:p>
        </p:txBody>
      </p:sp>
    </p:spTree>
    <p:extLst>
      <p:ext uri="{BB962C8B-B14F-4D97-AF65-F5344CB8AC3E}">
        <p14:creationId xmlns:p14="http://schemas.microsoft.com/office/powerpoint/2010/main" val="31772370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 Methods </a:t>
            </a:r>
            <a:endParaRPr lang="en-GB" dirty="0"/>
          </a:p>
        </p:txBody>
      </p:sp>
      <p:sp>
        <p:nvSpPr>
          <p:cNvPr id="3" name="Content Placeholder 2"/>
          <p:cNvSpPr>
            <a:spLocks noGrp="1"/>
          </p:cNvSpPr>
          <p:nvPr>
            <p:ph idx="1"/>
          </p:nvPr>
        </p:nvSpPr>
        <p:spPr/>
        <p:txBody>
          <a:bodyPr>
            <a:normAutofit lnSpcReduction="10000"/>
          </a:bodyPr>
          <a:lstStyle/>
          <a:p>
            <a:pPr marL="0" indent="0">
              <a:buNone/>
            </a:pPr>
            <a:r>
              <a:rPr lang="en-GB" dirty="0" smtClean="0"/>
              <a:t>Many </a:t>
            </a:r>
            <a:r>
              <a:rPr lang="en-GB" dirty="0"/>
              <a:t>parents (even ones who can do maths) do not feel confident to help with school maths.</a:t>
            </a:r>
          </a:p>
          <a:p>
            <a:pPr marL="0" indent="0">
              <a:buNone/>
            </a:pPr>
            <a:r>
              <a:rPr lang="en-GB" dirty="0"/>
              <a:t>I will only have one chance to engage with a parent and I want that engagement to make a difference to all the interactions they have with their child around maths for the rest of their life</a:t>
            </a:r>
            <a:r>
              <a:rPr lang="en-GB" dirty="0" smtClean="0"/>
              <a:t>.</a:t>
            </a:r>
          </a:p>
          <a:p>
            <a:pPr algn="ctr"/>
            <a:endParaRPr lang="en-GB" dirty="0" smtClean="0"/>
          </a:p>
          <a:p>
            <a:pPr marL="0" indent="0" algn="ctr">
              <a:buNone/>
            </a:pPr>
            <a:r>
              <a:rPr lang="en-GB" dirty="0" smtClean="0">
                <a:solidFill>
                  <a:srgbClr val="FF0000"/>
                </a:solidFill>
              </a:rPr>
              <a:t>I teach about Mathematical Resilience rather than maths.</a:t>
            </a:r>
            <a:endParaRPr lang="en-GB" dirty="0">
              <a:solidFill>
                <a:srgbClr val="FF0000"/>
              </a:solidFill>
            </a:endParaRPr>
          </a:p>
          <a:p>
            <a:pPr marL="0" indent="0" algn="ctr">
              <a:buNone/>
            </a:pPr>
            <a:endParaRPr lang="en-GB" dirty="0"/>
          </a:p>
        </p:txBody>
      </p:sp>
    </p:spTree>
    <p:extLst>
      <p:ext uri="{BB962C8B-B14F-4D97-AF65-F5344CB8AC3E}">
        <p14:creationId xmlns:p14="http://schemas.microsoft.com/office/powerpoint/2010/main" val="241557065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Different Methods</a:t>
            </a:r>
            <a:endParaRPr lang="en-GB" dirty="0"/>
          </a:p>
        </p:txBody>
      </p:sp>
      <p:sp>
        <p:nvSpPr>
          <p:cNvPr id="3" name="Content Placeholder 2"/>
          <p:cNvSpPr>
            <a:spLocks noGrp="1"/>
          </p:cNvSpPr>
          <p:nvPr>
            <p:ph idx="1"/>
          </p:nvPr>
        </p:nvSpPr>
        <p:spPr/>
        <p:txBody>
          <a:bodyPr/>
          <a:lstStyle/>
          <a:p>
            <a:pPr marL="0" indent="0" algn="ctr">
              <a:buNone/>
            </a:pPr>
            <a:r>
              <a:rPr lang="en-GB" dirty="0"/>
              <a:t>Many parents did not feel comfortable in the maths classroom the first time around and do not want to </a:t>
            </a:r>
            <a:r>
              <a:rPr lang="en-GB" dirty="0" smtClean="0"/>
              <a:t>return.</a:t>
            </a:r>
          </a:p>
          <a:p>
            <a:pPr algn="ctr"/>
            <a:endParaRPr lang="en-GB" dirty="0"/>
          </a:p>
          <a:p>
            <a:pPr marL="0" indent="0" algn="ctr">
              <a:buNone/>
            </a:pPr>
            <a:r>
              <a:rPr lang="en-GB" dirty="0" smtClean="0">
                <a:solidFill>
                  <a:srgbClr val="FF0000"/>
                </a:solidFill>
              </a:rPr>
              <a:t>Any interaction takes place in a non-threatening environment.</a:t>
            </a:r>
            <a:endParaRPr lang="en-GB" dirty="0">
              <a:solidFill>
                <a:srgbClr val="FF0000"/>
              </a:solidFill>
            </a:endParaRPr>
          </a:p>
        </p:txBody>
      </p:sp>
    </p:spTree>
    <p:extLst>
      <p:ext uri="{BB962C8B-B14F-4D97-AF65-F5344CB8AC3E}">
        <p14:creationId xmlns:p14="http://schemas.microsoft.com/office/powerpoint/2010/main" val="1887347714"/>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92696"/>
            <a:ext cx="8229600" cy="4752528"/>
          </a:xfrm>
          <a:solidFill>
            <a:srgbClr val="FFFF00"/>
          </a:solidFill>
        </p:spPr>
        <p:txBody>
          <a:bodyPr>
            <a:noAutofit/>
          </a:bodyPr>
          <a:lstStyle/>
          <a:p>
            <a:r>
              <a:rPr lang="en-GB" sz="9600" b="1" dirty="0" smtClean="0"/>
              <a:t>Different Outcomes?</a:t>
            </a:r>
            <a:endParaRPr lang="en-GB" sz="9600" b="1" dirty="0"/>
          </a:p>
        </p:txBody>
      </p:sp>
    </p:spTree>
    <p:extLst>
      <p:ext uri="{BB962C8B-B14F-4D97-AF65-F5344CB8AC3E}">
        <p14:creationId xmlns:p14="http://schemas.microsoft.com/office/powerpoint/2010/main" val="229973181"/>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Pilot</a:t>
            </a:r>
            <a:endParaRPr lang="en-GB" b="1" dirty="0"/>
          </a:p>
        </p:txBody>
      </p:sp>
      <p:sp>
        <p:nvSpPr>
          <p:cNvPr id="3" name="Content Placeholder 2"/>
          <p:cNvSpPr>
            <a:spLocks noGrp="1"/>
          </p:cNvSpPr>
          <p:nvPr>
            <p:ph idx="1"/>
          </p:nvPr>
        </p:nvSpPr>
        <p:spPr/>
        <p:txBody>
          <a:bodyPr/>
          <a:lstStyle/>
          <a:p>
            <a:r>
              <a:rPr lang="en-GB" dirty="0" smtClean="0"/>
              <a:t>4 parents – 3 Mum’s and a Dad all with at least 1 child in Year 1.</a:t>
            </a:r>
          </a:p>
          <a:p>
            <a:r>
              <a:rPr lang="en-GB" dirty="0" smtClean="0"/>
              <a:t>4 sessions of an hour and a half, each one with a MR theme  (Growth, Struggle, Value and Resources)  - explicitly discussed. </a:t>
            </a:r>
          </a:p>
          <a:p>
            <a:r>
              <a:rPr lang="en-GB" dirty="0" smtClean="0"/>
              <a:t>All participants and their children measured before and after on the </a:t>
            </a:r>
            <a:r>
              <a:rPr lang="en-GB" dirty="0" err="1" smtClean="0"/>
              <a:t>Kooken</a:t>
            </a:r>
            <a:r>
              <a:rPr lang="en-GB" dirty="0" smtClean="0"/>
              <a:t> MR Scale and the Betz Maths Anxiety Scale</a:t>
            </a:r>
            <a:endParaRPr lang="en-GB" dirty="0"/>
          </a:p>
        </p:txBody>
      </p:sp>
    </p:spTree>
    <p:extLst>
      <p:ext uri="{BB962C8B-B14F-4D97-AF65-F5344CB8AC3E}">
        <p14:creationId xmlns:p14="http://schemas.microsoft.com/office/powerpoint/2010/main" val="4156576607"/>
      </p:ext>
    </p:extLst>
  </p:cSld>
  <p:clrMapOvr>
    <a:masterClrMapping/>
  </p:clrMapOvr>
  <mc:AlternateContent xmlns:mc="http://schemas.openxmlformats.org/markup-compatibility/2006" xmlns:p14="http://schemas.microsoft.com/office/powerpoint/2010/main">
    <mc:Choice Requires="p14">
      <p:transition spd="slow" p14:dur="2000" advTm="50350"/>
    </mc:Choice>
    <mc:Fallback xmlns="">
      <p:transition spd="slow" advTm="50350"/>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What the participants said they gained</a:t>
            </a:r>
            <a:endParaRPr lang="en-GB" dirty="0"/>
          </a:p>
        </p:txBody>
      </p:sp>
      <p:sp>
        <p:nvSpPr>
          <p:cNvPr id="3" name="Content Placeholder 2"/>
          <p:cNvSpPr>
            <a:spLocks noGrp="1"/>
          </p:cNvSpPr>
          <p:nvPr>
            <p:ph idx="1"/>
          </p:nvPr>
        </p:nvSpPr>
        <p:spPr/>
        <p:txBody>
          <a:bodyPr/>
          <a:lstStyle/>
          <a:p>
            <a:r>
              <a:rPr lang="en-GB" dirty="0" smtClean="0"/>
              <a:t>Increased awareness of what their children were learning at school.</a:t>
            </a:r>
          </a:p>
          <a:p>
            <a:r>
              <a:rPr lang="en-GB" dirty="0" smtClean="0"/>
              <a:t>Increased confidence in helping with maths.</a:t>
            </a:r>
          </a:p>
          <a:p>
            <a:r>
              <a:rPr lang="en-GB" dirty="0" smtClean="0"/>
              <a:t>Encouraged them to be more involved in helping with maths.  </a:t>
            </a:r>
          </a:p>
          <a:p>
            <a:r>
              <a:rPr lang="en-GB" dirty="0" smtClean="0"/>
              <a:t>Gave them something to refer back to when working on homework with their children.</a:t>
            </a:r>
            <a:endParaRPr lang="en-GB" dirty="0"/>
          </a:p>
        </p:txBody>
      </p:sp>
    </p:spTree>
    <p:extLst>
      <p:ext uri="{BB962C8B-B14F-4D97-AF65-F5344CB8AC3E}">
        <p14:creationId xmlns:p14="http://schemas.microsoft.com/office/powerpoint/2010/main" val="3103412991"/>
      </p:ext>
    </p:extLst>
  </p:cSld>
  <p:clrMapOvr>
    <a:masterClrMapping/>
  </p:clrMapOvr>
  <mc:AlternateContent xmlns:mc="http://schemas.openxmlformats.org/markup-compatibility/2006" xmlns:p14="http://schemas.microsoft.com/office/powerpoint/2010/main">
    <mc:Choice Requires="p14">
      <p:transition spd="slow" p14:dur="2000" advTm="47353"/>
    </mc:Choice>
    <mc:Fallback xmlns="">
      <p:transition spd="slow" advTm="47353"/>
    </mc:Fallback>
  </mc:AlternateContent>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The Results</a:t>
            </a:r>
            <a:r>
              <a:rPr lang="en-GB" dirty="0" smtClean="0"/>
              <a:t>	</a:t>
            </a:r>
            <a:endParaRPr lang="en-GB" dirty="0"/>
          </a:p>
        </p:txBody>
      </p:sp>
      <p:pic>
        <p:nvPicPr>
          <p:cNvPr id="1026"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827584" y="1268760"/>
            <a:ext cx="7704856" cy="475252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3947328213"/>
      </p:ext>
    </p:extLst>
  </p:cSld>
  <p:clrMapOvr>
    <a:masterClrMapping/>
  </p:clrMapOvr>
  <mc:AlternateContent xmlns:mc="http://schemas.openxmlformats.org/markup-compatibility/2006" xmlns:p14="http://schemas.microsoft.com/office/powerpoint/2010/main">
    <mc:Choice Requires="p14">
      <p:transition spd="slow" p14:dur="2000" advTm="55668"/>
    </mc:Choice>
    <mc:Fallback xmlns="">
      <p:transition spd="slow" advTm="55668"/>
    </mc:Fallback>
  </mc:AlternateContent>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Results</a:t>
            </a:r>
            <a:endParaRPr lang="en-GB" b="1" dirty="0"/>
          </a:p>
        </p:txBody>
      </p:sp>
      <p:pic>
        <p:nvPicPr>
          <p:cNvPr id="2050" name="Picture 2"/>
          <p:cNvPicPr>
            <a:picLocks noGrp="1" noChangeAspect="1" noChangeArrowheads="1"/>
          </p:cNvPicPr>
          <p:nvPr>
            <p:ph idx="1"/>
          </p:nvPr>
        </p:nvPicPr>
        <p:blipFill>
          <a:blip r:embed="rId3">
            <a:extLst>
              <a:ext uri="{28A0092B-C50C-407E-A947-70E740481C1C}">
                <a14:useLocalDpi xmlns:a14="http://schemas.microsoft.com/office/drawing/2010/main" val="0"/>
              </a:ext>
            </a:extLst>
          </a:blip>
          <a:srcRect/>
          <a:stretch>
            <a:fillRect/>
          </a:stretch>
        </p:blipFill>
        <p:spPr bwMode="auto">
          <a:xfrm>
            <a:off x="575556" y="1196752"/>
            <a:ext cx="7992888" cy="489654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extLst>
      <p:ext uri="{BB962C8B-B14F-4D97-AF65-F5344CB8AC3E}">
        <p14:creationId xmlns:p14="http://schemas.microsoft.com/office/powerpoint/2010/main" val="2365748127"/>
      </p:ext>
    </p:extLst>
  </p:cSld>
  <p:clrMapOvr>
    <a:masterClrMapping/>
  </p:clrMapOvr>
  <mc:AlternateContent xmlns:mc="http://schemas.openxmlformats.org/markup-compatibility/2006" xmlns:p14="http://schemas.microsoft.com/office/powerpoint/2010/main">
    <mc:Choice Requires="p14">
      <p:transition spd="slow" p14:dur="2000" advTm="25364"/>
    </mc:Choice>
    <mc:Fallback xmlns="">
      <p:transition spd="slow" advTm="25364"/>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Statistics</a:t>
            </a:r>
            <a:endParaRPr lang="en-GB" b="1" dirty="0"/>
          </a:p>
        </p:txBody>
      </p:sp>
      <p:sp>
        <p:nvSpPr>
          <p:cNvPr id="3" name="Content Placeholder 2"/>
          <p:cNvSpPr>
            <a:spLocks noGrp="1"/>
          </p:cNvSpPr>
          <p:nvPr>
            <p:ph idx="1"/>
          </p:nvPr>
        </p:nvSpPr>
        <p:spPr/>
        <p:txBody>
          <a:bodyPr>
            <a:normAutofit fontScale="92500" lnSpcReduction="20000"/>
          </a:bodyPr>
          <a:lstStyle/>
          <a:p>
            <a:r>
              <a:rPr lang="en-GB" dirty="0" smtClean="0"/>
              <a:t>Interactions with children around maths were up by 41%.</a:t>
            </a:r>
          </a:p>
          <a:p>
            <a:endParaRPr lang="en-GB" dirty="0" smtClean="0"/>
          </a:p>
          <a:p>
            <a:r>
              <a:rPr lang="en-GB" dirty="0" smtClean="0"/>
              <a:t>Related Samples </a:t>
            </a:r>
            <a:r>
              <a:rPr lang="en-GB" dirty="0" err="1" smtClean="0"/>
              <a:t>Wilcoxan</a:t>
            </a:r>
            <a:r>
              <a:rPr lang="en-GB" dirty="0" smtClean="0"/>
              <a:t> Signed Rank Test showed statistically significant difference between the children’s MR scores before and after the intervention, p= .017 </a:t>
            </a:r>
          </a:p>
          <a:p>
            <a:endParaRPr lang="en-GB" dirty="0" smtClean="0"/>
          </a:p>
          <a:p>
            <a:r>
              <a:rPr lang="en-GB" dirty="0" smtClean="0"/>
              <a:t>Children’s Mean MR Score increased from 79.5 to 89.</a:t>
            </a:r>
          </a:p>
        </p:txBody>
      </p:sp>
    </p:spTree>
    <p:extLst>
      <p:ext uri="{BB962C8B-B14F-4D97-AF65-F5344CB8AC3E}">
        <p14:creationId xmlns:p14="http://schemas.microsoft.com/office/powerpoint/2010/main" val="240219204"/>
      </p:ext>
    </p:extLst>
  </p:cSld>
  <p:clrMapOvr>
    <a:masterClrMapping/>
  </p:clrMapOvr>
  <mc:AlternateContent xmlns:mc="http://schemas.openxmlformats.org/markup-compatibility/2006" xmlns:p14="http://schemas.microsoft.com/office/powerpoint/2010/main">
    <mc:Choice Requires="p14">
      <p:transition spd="slow" p14:dur="2000" advTm="40569"/>
    </mc:Choice>
    <mc:Fallback xmlns="">
      <p:transition spd="slow" advTm="40569"/>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Background</a:t>
            </a:r>
            <a:endParaRPr lang="en-GB" b="1" dirty="0"/>
          </a:p>
        </p:txBody>
      </p:sp>
      <p:sp>
        <p:nvSpPr>
          <p:cNvPr id="3" name="Content Placeholder 2"/>
          <p:cNvSpPr>
            <a:spLocks noGrp="1"/>
          </p:cNvSpPr>
          <p:nvPr>
            <p:ph sz="half" idx="1"/>
          </p:nvPr>
        </p:nvSpPr>
        <p:spPr/>
        <p:txBody>
          <a:bodyPr>
            <a:normAutofit fontScale="70000" lnSpcReduction="20000"/>
          </a:bodyPr>
          <a:lstStyle/>
          <a:p>
            <a:pPr marL="0" indent="0">
              <a:buNone/>
            </a:pPr>
            <a:r>
              <a:rPr lang="en-GB" sz="3400" b="1" dirty="0" smtClean="0"/>
              <a:t>MY CV</a:t>
            </a:r>
          </a:p>
          <a:p>
            <a:r>
              <a:rPr lang="en-GB" dirty="0" smtClean="0"/>
              <a:t>Secondary School Mathematics Teacher</a:t>
            </a:r>
          </a:p>
          <a:p>
            <a:r>
              <a:rPr lang="en-GB" dirty="0" smtClean="0"/>
              <a:t>Lecturer at Coventry University and Coventry University College </a:t>
            </a:r>
          </a:p>
          <a:p>
            <a:r>
              <a:rPr lang="en-GB" dirty="0" smtClean="0"/>
              <a:t>One to One Support in Coventry University’s Sigma Maths Support Centre</a:t>
            </a:r>
          </a:p>
          <a:p>
            <a:r>
              <a:rPr lang="en-GB" dirty="0" smtClean="0"/>
              <a:t>Self-Employed Maths Consultant</a:t>
            </a:r>
          </a:p>
          <a:p>
            <a:pPr lvl="1"/>
            <a:r>
              <a:rPr lang="en-GB" dirty="0" smtClean="0"/>
              <a:t>Tutoring</a:t>
            </a:r>
          </a:p>
          <a:p>
            <a:pPr lvl="1"/>
            <a:r>
              <a:rPr lang="en-GB" dirty="0" smtClean="0"/>
              <a:t>Working with apprentices</a:t>
            </a:r>
          </a:p>
          <a:p>
            <a:pPr lvl="1"/>
            <a:r>
              <a:rPr lang="en-GB" dirty="0" smtClean="0"/>
              <a:t>Classes for parents on how to help their children</a:t>
            </a:r>
          </a:p>
          <a:p>
            <a:r>
              <a:rPr lang="en-GB" dirty="0" smtClean="0"/>
              <a:t>Parent</a:t>
            </a:r>
          </a:p>
          <a:p>
            <a:pPr marL="0" indent="0">
              <a:buNone/>
            </a:pPr>
            <a:endParaRPr lang="en-GB" dirty="0" smtClean="0"/>
          </a:p>
        </p:txBody>
      </p:sp>
      <p:pic>
        <p:nvPicPr>
          <p:cNvPr id="6" name="Picture 2" descr="C:\Users\Katie\Documents\PhD Documentation\Photo on 20-10-2015 at 11.14 _2.jpg"/>
          <p:cNvPicPr>
            <a:picLocks noGrp="1" noChangeAspect="1" noChangeArrowheads="1"/>
          </p:cNvPicPr>
          <p:nvPr>
            <p:ph sz="half" idx="2"/>
          </p:nvPr>
        </p:nvPicPr>
        <p:blipFill>
          <a:blip r:embed="rId3" cstate="print">
            <a:extLst>
              <a:ext uri="{28A0092B-C50C-407E-A947-70E740481C1C}">
                <a14:useLocalDpi xmlns:a14="http://schemas.microsoft.com/office/drawing/2010/main" val="0"/>
              </a:ext>
            </a:extLst>
          </a:blip>
          <a:srcRect/>
          <a:stretch>
            <a:fillRect/>
          </a:stretch>
        </p:blipFill>
        <p:spPr bwMode="auto">
          <a:xfrm>
            <a:off x="4648200" y="2298728"/>
            <a:ext cx="4038600" cy="312890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03718976"/>
      </p:ext>
    </p:extLst>
  </p:cSld>
  <p:clrMapOvr>
    <a:masterClrMapping/>
  </p:clrMapOvr>
  <mc:AlternateContent xmlns:mc="http://schemas.openxmlformats.org/markup-compatibility/2006" xmlns:p14="http://schemas.microsoft.com/office/powerpoint/2010/main">
    <mc:Choice Requires="p14">
      <p:transition spd="slow" p14:dur="2000" advTm="82401"/>
    </mc:Choice>
    <mc:Fallback xmlns="">
      <p:transition spd="slow" advTm="82401"/>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What next?</a:t>
            </a:r>
            <a:endParaRPr lang="en-GB" b="1" dirty="0"/>
          </a:p>
        </p:txBody>
      </p:sp>
      <p:sp>
        <p:nvSpPr>
          <p:cNvPr id="3" name="Content Placeholder 2"/>
          <p:cNvSpPr>
            <a:spLocks noGrp="1"/>
          </p:cNvSpPr>
          <p:nvPr>
            <p:ph idx="1"/>
          </p:nvPr>
        </p:nvSpPr>
        <p:spPr/>
        <p:txBody>
          <a:bodyPr/>
          <a:lstStyle/>
          <a:p>
            <a:r>
              <a:rPr lang="en-GB" dirty="0" smtClean="0"/>
              <a:t>Was this change in the children caused by the course? Need to do a trial with a control group.</a:t>
            </a:r>
          </a:p>
          <a:p>
            <a:r>
              <a:rPr lang="en-GB" dirty="0" smtClean="0"/>
              <a:t>Can it be replicated?  </a:t>
            </a:r>
          </a:p>
          <a:p>
            <a:r>
              <a:rPr lang="en-GB" dirty="0" smtClean="0"/>
              <a:t>Will it be retained over time?  Need to do a longitudinal study.</a:t>
            </a:r>
          </a:p>
          <a:p>
            <a:endParaRPr lang="en-GB" dirty="0" smtClean="0"/>
          </a:p>
          <a:p>
            <a:endParaRPr lang="en-GB" dirty="0"/>
          </a:p>
        </p:txBody>
      </p:sp>
    </p:spTree>
    <p:extLst>
      <p:ext uri="{BB962C8B-B14F-4D97-AF65-F5344CB8AC3E}">
        <p14:creationId xmlns:p14="http://schemas.microsoft.com/office/powerpoint/2010/main" val="693887359"/>
      </p:ext>
    </p:extLst>
  </p:cSld>
  <p:clrMapOvr>
    <a:masterClrMapping/>
  </p:clrMapOvr>
  <mc:AlternateContent xmlns:mc="http://schemas.openxmlformats.org/markup-compatibility/2006" xmlns:p14="http://schemas.microsoft.com/office/powerpoint/2010/main">
    <mc:Choice Requires="p14">
      <p:transition spd="slow" p14:dur="2000" advTm="55164"/>
    </mc:Choice>
    <mc:Fallback xmlns="">
      <p:transition spd="slow" advTm="55164"/>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Get involved:</a:t>
            </a:r>
            <a:endParaRPr lang="en-GB" b="1" dirty="0"/>
          </a:p>
        </p:txBody>
      </p:sp>
      <p:sp>
        <p:nvSpPr>
          <p:cNvPr id="3" name="Content Placeholder 2"/>
          <p:cNvSpPr>
            <a:spLocks noGrp="1"/>
          </p:cNvSpPr>
          <p:nvPr>
            <p:ph idx="1"/>
          </p:nvPr>
        </p:nvSpPr>
        <p:spPr>
          <a:xfrm>
            <a:off x="457200" y="1600201"/>
            <a:ext cx="8229600" cy="4277072"/>
          </a:xfrm>
          <a:ln>
            <a:solidFill>
              <a:schemeClr val="bg1"/>
            </a:solidFill>
          </a:ln>
        </p:spPr>
        <p:txBody>
          <a:bodyPr>
            <a:normAutofit fontScale="85000" lnSpcReduction="20000"/>
          </a:bodyPr>
          <a:lstStyle/>
          <a:p>
            <a:pPr marL="0" indent="0" algn="ctr">
              <a:buNone/>
            </a:pPr>
            <a:r>
              <a:rPr lang="en-GB" dirty="0" smtClean="0"/>
              <a:t>My Facebook Page (please sign up): </a:t>
            </a:r>
          </a:p>
          <a:p>
            <a:pPr marL="0" indent="0" algn="ctr">
              <a:buNone/>
            </a:pPr>
            <a:r>
              <a:rPr lang="en-GB" dirty="0" smtClean="0">
                <a:solidFill>
                  <a:srgbClr val="00B050"/>
                </a:solidFill>
                <a:hlinkClick r:id="rId3"/>
              </a:rPr>
              <a:t>https</a:t>
            </a:r>
            <a:r>
              <a:rPr lang="en-GB" dirty="0">
                <a:solidFill>
                  <a:srgbClr val="00B050"/>
                </a:solidFill>
                <a:hlinkClick r:id="rId3"/>
              </a:rPr>
              <a:t>://www.facebook.com/promotingMR</a:t>
            </a:r>
            <a:r>
              <a:rPr lang="en-GB" dirty="0" smtClean="0">
                <a:solidFill>
                  <a:schemeClr val="accent1"/>
                </a:solidFill>
                <a:hlinkClick r:id="rId3"/>
              </a:rPr>
              <a:t>/</a:t>
            </a:r>
            <a:endParaRPr lang="en-GB" dirty="0" smtClean="0">
              <a:solidFill>
                <a:schemeClr val="accent1"/>
              </a:solidFill>
            </a:endParaRPr>
          </a:p>
          <a:p>
            <a:pPr algn="ctr"/>
            <a:endParaRPr lang="en-GB" dirty="0" smtClean="0">
              <a:solidFill>
                <a:schemeClr val="accent1"/>
              </a:solidFill>
            </a:endParaRPr>
          </a:p>
          <a:p>
            <a:pPr marL="0" indent="0" algn="ctr">
              <a:buNone/>
            </a:pPr>
            <a:r>
              <a:rPr lang="en-GB" dirty="0" smtClean="0"/>
              <a:t>If you are a parent please could you complete my online scale here:</a:t>
            </a:r>
          </a:p>
          <a:p>
            <a:pPr marL="0" indent="0" algn="ctr">
              <a:buNone/>
            </a:pPr>
            <a:r>
              <a:rPr lang="en-GB" dirty="0">
                <a:solidFill>
                  <a:srgbClr val="0070C0"/>
                </a:solidFill>
              </a:rPr>
              <a:t>https://coventry.onlinesurveys.ac.uk/parentsurvey</a:t>
            </a:r>
            <a:endParaRPr lang="en-GB" dirty="0" smtClean="0">
              <a:solidFill>
                <a:srgbClr val="0070C0"/>
              </a:solidFill>
            </a:endParaRPr>
          </a:p>
          <a:p>
            <a:pPr marL="0" indent="0" algn="ctr">
              <a:buNone/>
            </a:pPr>
            <a:endParaRPr lang="en-GB" dirty="0">
              <a:solidFill>
                <a:srgbClr val="0070C0"/>
              </a:solidFill>
            </a:endParaRPr>
          </a:p>
          <a:p>
            <a:pPr marL="0" indent="0" algn="ctr">
              <a:buNone/>
            </a:pPr>
            <a:r>
              <a:rPr lang="en-GB" dirty="0" smtClean="0"/>
              <a:t>Follow me on Twitter: </a:t>
            </a:r>
            <a:r>
              <a:rPr lang="en-GB" dirty="0" smtClean="0">
                <a:solidFill>
                  <a:srgbClr val="0070C0"/>
                </a:solidFill>
              </a:rPr>
              <a:t>@</a:t>
            </a:r>
            <a:r>
              <a:rPr lang="en-GB" dirty="0" err="1" smtClean="0">
                <a:solidFill>
                  <a:srgbClr val="0070C0"/>
                </a:solidFill>
              </a:rPr>
              <a:t>edukatemaths</a:t>
            </a:r>
            <a:endParaRPr lang="en-GB" dirty="0" smtClean="0">
              <a:solidFill>
                <a:srgbClr val="0070C0"/>
              </a:solidFill>
            </a:endParaRPr>
          </a:p>
          <a:p>
            <a:pPr marL="0" indent="0" algn="ctr">
              <a:buNone/>
            </a:pPr>
            <a:endParaRPr lang="en-GB" dirty="0" smtClean="0">
              <a:solidFill>
                <a:srgbClr val="00B050"/>
              </a:solidFill>
            </a:endParaRPr>
          </a:p>
          <a:p>
            <a:pPr marL="0" indent="0" algn="ctr">
              <a:buNone/>
            </a:pPr>
            <a:r>
              <a:rPr lang="en-GB" dirty="0" smtClean="0"/>
              <a:t>Email: </a:t>
            </a:r>
            <a:r>
              <a:rPr lang="en-GB" dirty="0" smtClean="0">
                <a:solidFill>
                  <a:srgbClr val="0070C0"/>
                </a:solidFill>
              </a:rPr>
              <a:t>bakerk11@uni.coventry.ac.uk</a:t>
            </a:r>
          </a:p>
          <a:p>
            <a:pPr marL="0" indent="0">
              <a:buNone/>
            </a:pPr>
            <a:endParaRPr lang="en-GB" dirty="0" smtClean="0"/>
          </a:p>
          <a:p>
            <a:pPr marL="0" indent="0">
              <a:buNone/>
            </a:pPr>
            <a:endParaRPr lang="en-GB" dirty="0"/>
          </a:p>
        </p:txBody>
      </p:sp>
    </p:spTree>
    <p:extLst>
      <p:ext uri="{BB962C8B-B14F-4D97-AF65-F5344CB8AC3E}">
        <p14:creationId xmlns:p14="http://schemas.microsoft.com/office/powerpoint/2010/main" val="1741719810"/>
      </p:ext>
    </p:extLst>
  </p:cSld>
  <p:clrMapOvr>
    <a:masterClrMapping/>
  </p:clrMapOvr>
  <mc:AlternateContent xmlns:mc="http://schemas.openxmlformats.org/markup-compatibility/2006" xmlns:p14="http://schemas.microsoft.com/office/powerpoint/2010/main">
    <mc:Choice Requires="p14">
      <p:transition spd="slow" p14:dur="2000" advTm="121295"/>
    </mc:Choice>
    <mc:Fallback xmlns="">
      <p:transition spd="slow" advTm="121295"/>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b="1" dirty="0" smtClean="0"/>
              <a:t>For Maths First Aid Call </a:t>
            </a:r>
            <a:r>
              <a:rPr lang="en-GB" b="1" dirty="0" err="1" smtClean="0"/>
              <a:t>EduKate</a:t>
            </a:r>
            <a:r>
              <a:rPr lang="en-GB" b="1" dirty="0" smtClean="0"/>
              <a:t>!</a:t>
            </a:r>
            <a:endParaRPr lang="en-GB" b="1" dirty="0"/>
          </a:p>
        </p:txBody>
      </p:sp>
      <p:sp>
        <p:nvSpPr>
          <p:cNvPr id="4" name="Plus 3"/>
          <p:cNvSpPr/>
          <p:nvPr/>
        </p:nvSpPr>
        <p:spPr>
          <a:xfrm>
            <a:off x="1583668" y="908720"/>
            <a:ext cx="5976664" cy="5976664"/>
          </a:xfrm>
          <a:prstGeom prst="mathPlus">
            <a:avLst/>
          </a:prstGeom>
          <a:solidFill>
            <a:srgbClr val="FFFF00"/>
          </a:solidFill>
          <a:ln>
            <a:solidFill>
              <a:srgbClr val="FFFF00"/>
            </a:solidFill>
          </a:ln>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1229846646"/>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i="1" dirty="0" smtClean="0"/>
              <a:t>“a positive adaptive stance to mathematics which allows students to continue learning despite adversity”</a:t>
            </a:r>
            <a:br>
              <a:rPr lang="en-GB" i="1" dirty="0" smtClean="0"/>
            </a:br>
            <a:r>
              <a:rPr lang="en-GB" dirty="0" smtClean="0"/>
              <a:t/>
            </a:r>
            <a:br>
              <a:rPr lang="en-GB" dirty="0" smtClean="0"/>
            </a:br>
            <a:r>
              <a:rPr lang="en-GB" dirty="0" smtClean="0"/>
              <a:t>(</a:t>
            </a:r>
            <a:r>
              <a:rPr lang="en-GB" dirty="0" err="1" smtClean="0"/>
              <a:t>Kooken</a:t>
            </a:r>
            <a:r>
              <a:rPr lang="en-GB" dirty="0" smtClean="0"/>
              <a:t> et al 2012)</a:t>
            </a:r>
            <a:endParaRPr lang="en-GB" dirty="0"/>
          </a:p>
        </p:txBody>
      </p:sp>
    </p:spTree>
    <p:extLst>
      <p:ext uri="{BB962C8B-B14F-4D97-AF65-F5344CB8AC3E}">
        <p14:creationId xmlns:p14="http://schemas.microsoft.com/office/powerpoint/2010/main" val="14220114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GB" b="1" dirty="0" smtClean="0"/>
              <a:t>Traditional assumptions about parental engagement</a:t>
            </a:r>
            <a:endParaRPr lang="en-GB" b="1" dirty="0"/>
          </a:p>
        </p:txBody>
      </p:sp>
      <p:sp>
        <p:nvSpPr>
          <p:cNvPr id="13" name="TextBox 12"/>
          <p:cNvSpPr txBox="1"/>
          <p:nvPr/>
        </p:nvSpPr>
        <p:spPr>
          <a:xfrm>
            <a:off x="537468" y="2276872"/>
            <a:ext cx="8066980" cy="646331"/>
          </a:xfrm>
          <a:prstGeom prst="rect">
            <a:avLst/>
          </a:prstGeom>
          <a:solidFill>
            <a:srgbClr val="FFFF00"/>
          </a:solidFill>
          <a:ln>
            <a:solidFill>
              <a:srgbClr val="FFFF00"/>
            </a:solidFill>
          </a:ln>
        </p:spPr>
        <p:txBody>
          <a:bodyPr wrap="square" rtlCol="0" anchor="ctr">
            <a:spAutoFit/>
          </a:bodyPr>
          <a:lstStyle/>
          <a:p>
            <a:r>
              <a:rPr lang="en-GB" sz="3600" b="1" dirty="0"/>
              <a:t>Child + Parental Help = Child Does </a:t>
            </a:r>
            <a:r>
              <a:rPr lang="en-GB" sz="3600" b="1" dirty="0" smtClean="0"/>
              <a:t>Better</a:t>
            </a:r>
            <a:endParaRPr lang="en-GB" sz="3600" b="1" dirty="0"/>
          </a:p>
        </p:txBody>
      </p:sp>
      <p:sp>
        <p:nvSpPr>
          <p:cNvPr id="14" name="TextBox 13"/>
          <p:cNvSpPr txBox="1"/>
          <p:nvPr/>
        </p:nvSpPr>
        <p:spPr>
          <a:xfrm>
            <a:off x="537344" y="3933056"/>
            <a:ext cx="8067104" cy="646331"/>
          </a:xfrm>
          <a:prstGeom prst="rect">
            <a:avLst/>
          </a:prstGeom>
          <a:solidFill>
            <a:srgbClr val="FFFF00"/>
          </a:solidFill>
          <a:ln>
            <a:solidFill>
              <a:srgbClr val="FFFF00"/>
            </a:solidFill>
          </a:ln>
        </p:spPr>
        <p:txBody>
          <a:bodyPr wrap="square" rtlCol="0" anchor="ctr">
            <a:spAutoFit/>
          </a:bodyPr>
          <a:lstStyle/>
          <a:p>
            <a:r>
              <a:rPr lang="en-GB" sz="3600" b="1" dirty="0"/>
              <a:t>Child – Parental Help = Child </a:t>
            </a:r>
            <a:r>
              <a:rPr lang="en-GB" sz="3600" b="1" dirty="0" smtClean="0"/>
              <a:t>Struggles</a:t>
            </a:r>
            <a:endParaRPr lang="en-GB" sz="3600" b="1" dirty="0"/>
          </a:p>
        </p:txBody>
      </p:sp>
    </p:spTree>
    <p:extLst>
      <p:ext uri="{BB962C8B-B14F-4D97-AF65-F5344CB8AC3E}">
        <p14:creationId xmlns:p14="http://schemas.microsoft.com/office/powerpoint/2010/main" val="1779392540"/>
      </p:ext>
    </p:extLst>
  </p:cSld>
  <p:clrMapOvr>
    <a:masterClrMapping/>
  </p:clrMapOvr>
  <mc:AlternateContent xmlns:mc="http://schemas.openxmlformats.org/markup-compatibility/2006" xmlns:p14="http://schemas.microsoft.com/office/powerpoint/2010/main">
    <mc:Choice Requires="p14">
      <p:transition spd="slow" p14:dur="2000" advTm="50347"/>
    </mc:Choice>
    <mc:Fallback xmlns="">
      <p:transition spd="slow" advTm="50347"/>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537468" y="2006838"/>
            <a:ext cx="8066980" cy="2862322"/>
          </a:xfrm>
          <a:prstGeom prst="rect">
            <a:avLst/>
          </a:prstGeom>
          <a:solidFill>
            <a:srgbClr val="FFFF00"/>
          </a:solidFill>
          <a:ln>
            <a:solidFill>
              <a:srgbClr val="FFFF00"/>
            </a:solidFill>
          </a:ln>
        </p:spPr>
        <p:txBody>
          <a:bodyPr wrap="square" rtlCol="0" anchor="ctr">
            <a:spAutoFit/>
          </a:bodyPr>
          <a:lstStyle/>
          <a:p>
            <a:pPr algn="ctr"/>
            <a:r>
              <a:rPr lang="en-GB" sz="6000" b="1" dirty="0"/>
              <a:t>Child + Parental </a:t>
            </a:r>
            <a:r>
              <a:rPr lang="en-GB" sz="6000" b="1" dirty="0" smtClean="0"/>
              <a:t>Help</a:t>
            </a:r>
          </a:p>
          <a:p>
            <a:pPr algn="ctr"/>
            <a:r>
              <a:rPr lang="en-GB" sz="6000" b="1" dirty="0" smtClean="0"/>
              <a:t>=</a:t>
            </a:r>
          </a:p>
          <a:p>
            <a:pPr algn="ctr"/>
            <a:r>
              <a:rPr lang="en-GB" sz="6000" b="1" dirty="0" smtClean="0"/>
              <a:t>Child </a:t>
            </a:r>
            <a:r>
              <a:rPr lang="en-GB" sz="6000" b="1" dirty="0"/>
              <a:t>Gets Worse!!</a:t>
            </a:r>
          </a:p>
        </p:txBody>
      </p:sp>
    </p:spTree>
    <p:extLst>
      <p:ext uri="{BB962C8B-B14F-4D97-AF65-F5344CB8AC3E}">
        <p14:creationId xmlns:p14="http://schemas.microsoft.com/office/powerpoint/2010/main" val="3124915797"/>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b="1" dirty="0" smtClean="0"/>
              <a:t>The Problem</a:t>
            </a:r>
            <a:endParaRPr lang="en-GB" b="1" dirty="0"/>
          </a:p>
        </p:txBody>
      </p:sp>
      <p:sp>
        <p:nvSpPr>
          <p:cNvPr id="3" name="Content Placeholder 2"/>
          <p:cNvSpPr>
            <a:spLocks noGrp="1"/>
          </p:cNvSpPr>
          <p:nvPr>
            <p:ph idx="1"/>
          </p:nvPr>
        </p:nvSpPr>
        <p:spPr/>
        <p:txBody>
          <a:bodyPr numCol="2" spcCol="540000">
            <a:normAutofit fontScale="70000" lnSpcReduction="20000"/>
          </a:bodyPr>
          <a:lstStyle/>
          <a:p>
            <a:pPr marL="0" indent="0">
              <a:buNone/>
            </a:pPr>
            <a:r>
              <a:rPr lang="en-GB" b="1" dirty="0" smtClean="0"/>
              <a:t>What they say when they </a:t>
            </a:r>
          </a:p>
          <a:p>
            <a:pPr marL="0" indent="0">
              <a:buNone/>
            </a:pPr>
            <a:r>
              <a:rPr lang="en-GB" b="1" dirty="0" smtClean="0"/>
              <a:t>hire me:</a:t>
            </a:r>
          </a:p>
          <a:p>
            <a:pPr marL="0" indent="0">
              <a:buNone/>
            </a:pPr>
            <a:endParaRPr lang="en-GB" b="1" dirty="0"/>
          </a:p>
          <a:p>
            <a:pPr marL="0" indent="0">
              <a:buNone/>
            </a:pPr>
            <a:r>
              <a:rPr lang="en-GB" i="1" dirty="0" smtClean="0"/>
              <a:t>It is so important for her to do well in maths.</a:t>
            </a:r>
          </a:p>
          <a:p>
            <a:pPr marL="0" indent="0">
              <a:buNone/>
            </a:pPr>
            <a:endParaRPr lang="en-GB" dirty="0" smtClean="0"/>
          </a:p>
          <a:p>
            <a:pPr marL="0" indent="0">
              <a:buNone/>
            </a:pPr>
            <a:endParaRPr lang="en-GB" dirty="0" smtClean="0"/>
          </a:p>
          <a:p>
            <a:pPr marL="0" indent="0">
              <a:buNone/>
            </a:pPr>
            <a:r>
              <a:rPr lang="en-GB" i="1" dirty="0" smtClean="0"/>
              <a:t>I really want to help him because he won’t get a job without maths but I don’t know how.</a:t>
            </a:r>
          </a:p>
          <a:p>
            <a:pPr marL="0" indent="0">
              <a:buNone/>
            </a:pPr>
            <a:endParaRPr lang="en-GB" dirty="0"/>
          </a:p>
          <a:p>
            <a:pPr marL="0" indent="0">
              <a:buNone/>
            </a:pPr>
            <a:endParaRPr lang="en-GB" dirty="0" smtClean="0"/>
          </a:p>
          <a:p>
            <a:pPr marL="0" indent="0">
              <a:buNone/>
            </a:pPr>
            <a:endParaRPr lang="en-GB" dirty="0" smtClean="0"/>
          </a:p>
          <a:p>
            <a:pPr marL="0" indent="0">
              <a:buNone/>
            </a:pPr>
            <a:endParaRPr lang="en-GB" b="1" dirty="0" smtClean="0"/>
          </a:p>
          <a:p>
            <a:pPr marL="0" indent="0">
              <a:buNone/>
            </a:pPr>
            <a:r>
              <a:rPr lang="en-GB" b="1" dirty="0" smtClean="0"/>
              <a:t>What they say as they walk down the drive:</a:t>
            </a:r>
          </a:p>
          <a:p>
            <a:pPr marL="0" indent="0">
              <a:buNone/>
            </a:pPr>
            <a:endParaRPr lang="en-GB" dirty="0" smtClean="0"/>
          </a:p>
          <a:p>
            <a:pPr marL="0" indent="0">
              <a:buNone/>
            </a:pPr>
            <a:r>
              <a:rPr lang="en-GB" i="1" dirty="0" smtClean="0"/>
              <a:t>I was useless at maths at school.</a:t>
            </a:r>
          </a:p>
          <a:p>
            <a:pPr marL="0" indent="0">
              <a:buNone/>
            </a:pPr>
            <a:endParaRPr lang="en-GB" dirty="0" smtClean="0"/>
          </a:p>
          <a:p>
            <a:pPr marL="0" indent="0">
              <a:buNone/>
            </a:pPr>
            <a:endParaRPr lang="en-GB" dirty="0"/>
          </a:p>
          <a:p>
            <a:pPr marL="0" indent="0">
              <a:buNone/>
            </a:pPr>
            <a:r>
              <a:rPr lang="en-GB" i="1" dirty="0" smtClean="0"/>
              <a:t>I can’t do maths myself so I know where she gets it from.</a:t>
            </a:r>
          </a:p>
          <a:p>
            <a:pPr marL="0" indent="0">
              <a:buNone/>
            </a:pPr>
            <a:endParaRPr lang="en-GB" dirty="0" smtClean="0"/>
          </a:p>
          <a:p>
            <a:pPr marL="0" indent="0">
              <a:buNone/>
            </a:pPr>
            <a:endParaRPr lang="en-GB" dirty="0" smtClean="0"/>
          </a:p>
          <a:p>
            <a:pPr marL="0" indent="0">
              <a:buNone/>
            </a:pPr>
            <a:r>
              <a:rPr lang="en-GB" i="1" dirty="0" smtClean="0"/>
              <a:t>Oh algebra. I hated algebra. When are you ever going to use it anyway.</a:t>
            </a:r>
          </a:p>
          <a:p>
            <a:pPr marL="0" indent="0">
              <a:buNone/>
            </a:pPr>
            <a:endParaRPr lang="en-GB" dirty="0" smtClean="0"/>
          </a:p>
        </p:txBody>
      </p:sp>
      <p:sp>
        <p:nvSpPr>
          <p:cNvPr id="4" name="Rounded Rectangular Callout 3"/>
          <p:cNvSpPr/>
          <p:nvPr/>
        </p:nvSpPr>
        <p:spPr>
          <a:xfrm>
            <a:off x="395536" y="2492896"/>
            <a:ext cx="4032448" cy="792088"/>
          </a:xfrm>
          <a:prstGeom prst="wedgeRoundRectCallout">
            <a:avLst>
              <a:gd name="adj1" fmla="val -36741"/>
              <a:gd name="adj2" fmla="val 90719"/>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6" name="Rounded Rectangular Callout 5"/>
          <p:cNvSpPr/>
          <p:nvPr/>
        </p:nvSpPr>
        <p:spPr>
          <a:xfrm>
            <a:off x="4716016" y="2492896"/>
            <a:ext cx="4032448" cy="504056"/>
          </a:xfrm>
          <a:prstGeom prst="wedgeRoundRectCallout">
            <a:avLst>
              <a:gd name="adj1" fmla="val 36441"/>
              <a:gd name="adj2" fmla="val 120953"/>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7" name="Rounded Rectangular Callout 6"/>
          <p:cNvSpPr/>
          <p:nvPr/>
        </p:nvSpPr>
        <p:spPr>
          <a:xfrm>
            <a:off x="4716016" y="3537012"/>
            <a:ext cx="4032448" cy="684076"/>
          </a:xfrm>
          <a:prstGeom prst="wedgeRoundRectCallout">
            <a:avLst>
              <a:gd name="adj1" fmla="val -36741"/>
              <a:gd name="adj2" fmla="val 9607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8" name="Rounded Rectangular Callout 7"/>
          <p:cNvSpPr/>
          <p:nvPr/>
        </p:nvSpPr>
        <p:spPr>
          <a:xfrm>
            <a:off x="4716016" y="4797152"/>
            <a:ext cx="4032448" cy="936104"/>
          </a:xfrm>
          <a:prstGeom prst="wedgeRoundRectCallout">
            <a:avLst>
              <a:gd name="adj1" fmla="val -36397"/>
              <a:gd name="adj2" fmla="val 87970"/>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5" name="Rounded Rectangular Callout 4"/>
          <p:cNvSpPr/>
          <p:nvPr/>
        </p:nvSpPr>
        <p:spPr>
          <a:xfrm>
            <a:off x="395536" y="3789040"/>
            <a:ext cx="4032448" cy="1080120"/>
          </a:xfrm>
          <a:prstGeom prst="wedgeRoundRectCallout">
            <a:avLst>
              <a:gd name="adj1" fmla="val 39151"/>
              <a:gd name="adj2" fmla="val 78722"/>
              <a:gd name="adj3" fmla="val 16667"/>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988687456"/>
      </p:ext>
    </p:extLst>
  </p:cSld>
  <p:clrMapOvr>
    <a:masterClrMapping/>
  </p:clrMapOvr>
  <mc:AlternateContent xmlns:mc="http://schemas.openxmlformats.org/markup-compatibility/2006" xmlns:p14="http://schemas.microsoft.com/office/powerpoint/2010/main">
    <mc:Choice Requires="p14">
      <p:transition spd="slow" p14:dur="2000" advTm="40075"/>
    </mc:Choice>
    <mc:Fallback xmlns="">
      <p:transition spd="slow" advTm="40075"/>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537468" y="476672"/>
            <a:ext cx="8066980" cy="1754326"/>
          </a:xfrm>
          <a:prstGeom prst="rect">
            <a:avLst/>
          </a:prstGeom>
          <a:solidFill>
            <a:srgbClr val="FFFF00"/>
          </a:solidFill>
          <a:ln>
            <a:solidFill>
              <a:srgbClr val="FFFF00"/>
            </a:solidFill>
          </a:ln>
        </p:spPr>
        <p:txBody>
          <a:bodyPr wrap="square" rtlCol="0" anchor="ctr">
            <a:spAutoFit/>
          </a:bodyPr>
          <a:lstStyle/>
          <a:p>
            <a:pPr algn="ctr"/>
            <a:r>
              <a:rPr lang="en-GB" sz="3600" b="1" dirty="0"/>
              <a:t>Parents’ Time  &lt; Job + Homework+ Clubs + Family Time + Time to do anything about maths </a:t>
            </a:r>
          </a:p>
        </p:txBody>
      </p:sp>
      <p:sp>
        <p:nvSpPr>
          <p:cNvPr id="6" name="TextBox 5"/>
          <p:cNvSpPr txBox="1"/>
          <p:nvPr/>
        </p:nvSpPr>
        <p:spPr>
          <a:xfrm>
            <a:off x="539552" y="3964415"/>
            <a:ext cx="8066980" cy="1754326"/>
          </a:xfrm>
          <a:prstGeom prst="rect">
            <a:avLst/>
          </a:prstGeom>
          <a:solidFill>
            <a:srgbClr val="FFFF00"/>
          </a:solidFill>
          <a:ln>
            <a:solidFill>
              <a:srgbClr val="FFFF00"/>
            </a:solidFill>
          </a:ln>
        </p:spPr>
        <p:txBody>
          <a:bodyPr wrap="square" rtlCol="0" anchor="ctr">
            <a:spAutoFit/>
          </a:bodyPr>
          <a:lstStyle/>
          <a:p>
            <a:pPr algn="ctr"/>
            <a:r>
              <a:rPr lang="en-GB" sz="3600" b="1" dirty="0"/>
              <a:t>Parent + Child + Maths Homework = Tears + Stress + Complete Family Breakdown</a:t>
            </a:r>
            <a:r>
              <a:rPr lang="en-GB" sz="3600" b="1" dirty="0" smtClean="0"/>
              <a:t>!</a:t>
            </a:r>
            <a:endParaRPr lang="en-GB" sz="2800" b="1" dirty="0"/>
          </a:p>
        </p:txBody>
      </p:sp>
      <p:sp>
        <p:nvSpPr>
          <p:cNvPr id="7" name="TextBox 6"/>
          <p:cNvSpPr txBox="1"/>
          <p:nvPr/>
        </p:nvSpPr>
        <p:spPr>
          <a:xfrm>
            <a:off x="539552" y="2492896"/>
            <a:ext cx="8066980" cy="1200329"/>
          </a:xfrm>
          <a:prstGeom prst="rect">
            <a:avLst/>
          </a:prstGeom>
          <a:solidFill>
            <a:srgbClr val="FFFF00"/>
          </a:solidFill>
          <a:ln>
            <a:solidFill>
              <a:srgbClr val="FFFF00"/>
            </a:solidFill>
          </a:ln>
        </p:spPr>
        <p:txBody>
          <a:bodyPr wrap="square" rtlCol="0" anchor="ctr">
            <a:spAutoFit/>
          </a:bodyPr>
          <a:lstStyle/>
          <a:p>
            <a:pPr algn="ctr"/>
            <a:r>
              <a:rPr lang="en-GB" sz="3600" b="1" dirty="0"/>
              <a:t>Parents’ Ability &lt; Maths Homework expected by the teacher</a:t>
            </a:r>
            <a:r>
              <a:rPr lang="en-GB" sz="3600" dirty="0" smtClean="0"/>
              <a:t>.</a:t>
            </a:r>
            <a:endParaRPr lang="en-GB" sz="3600" dirty="0"/>
          </a:p>
        </p:txBody>
      </p:sp>
    </p:spTree>
    <p:extLst>
      <p:ext uri="{BB962C8B-B14F-4D97-AF65-F5344CB8AC3E}">
        <p14:creationId xmlns:p14="http://schemas.microsoft.com/office/powerpoint/2010/main" val="3361827577"/>
      </p:ext>
    </p:extLst>
  </p:cSld>
  <p:clrMapOvr>
    <a:masterClrMapping/>
  </p:clrMapOvr>
  <mc:AlternateContent xmlns:mc="http://schemas.openxmlformats.org/markup-compatibility/2006" xmlns:p14="http://schemas.microsoft.com/office/powerpoint/2010/main">
    <mc:Choice Requires="p14">
      <p:transition spd="slow" p14:dur="2000" advTm="26521"/>
    </mc:Choice>
    <mc:Fallback xmlns="">
      <p:transition spd="slow" advTm="26521"/>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ontent Placeholder 3"/>
          <p:cNvSpPr txBox="1">
            <a:spLocks noGrp="1"/>
          </p:cNvSpPr>
          <p:nvPr>
            <p:ph idx="1"/>
          </p:nvPr>
        </p:nvSpPr>
        <p:spPr>
          <a:xfrm>
            <a:off x="457200" y="836712"/>
            <a:ext cx="8229600" cy="4819781"/>
          </a:xfrm>
          <a:prstGeom prst="rect">
            <a:avLst/>
          </a:prstGeom>
          <a:solidFill>
            <a:srgbClr val="FFFF00"/>
          </a:solidFill>
          <a:ln>
            <a:solidFill>
              <a:srgbClr val="FFFF00"/>
            </a:solidFill>
          </a:ln>
        </p:spPr>
        <p:txBody>
          <a:bodyPr wrap="square" rtlCol="0" anchor="ctr">
            <a:spAutoFit/>
          </a:bodyPr>
          <a:lstStyle/>
          <a:p>
            <a:pPr marL="0" indent="0" algn="ctr">
              <a:buNone/>
            </a:pPr>
            <a:r>
              <a:rPr lang="en-GB" sz="4800" b="1" dirty="0" smtClean="0"/>
              <a:t>Parents + Child + Homework</a:t>
            </a:r>
          </a:p>
          <a:p>
            <a:pPr marL="0" indent="0" algn="ctr">
              <a:buNone/>
            </a:pPr>
            <a:r>
              <a:rPr lang="en-GB" sz="4800" b="1" dirty="0" smtClean="0"/>
              <a:t> = </a:t>
            </a:r>
          </a:p>
          <a:p>
            <a:pPr marL="0" indent="0" algn="ctr">
              <a:buNone/>
            </a:pPr>
            <a:r>
              <a:rPr lang="en-GB" sz="4800" b="1" dirty="0" smtClean="0"/>
              <a:t>“a completely different method from the one I taught them which has confused the child even more”</a:t>
            </a:r>
            <a:endParaRPr lang="en-GB" sz="4800" b="1" dirty="0"/>
          </a:p>
        </p:txBody>
      </p:sp>
    </p:spTree>
    <p:extLst>
      <p:ext uri="{BB962C8B-B14F-4D97-AF65-F5344CB8AC3E}">
        <p14:creationId xmlns:p14="http://schemas.microsoft.com/office/powerpoint/2010/main" val="178933142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692</TotalTime>
  <Words>2141</Words>
  <Application>Microsoft Office PowerPoint</Application>
  <PresentationFormat>On-screen Show (4:3)</PresentationFormat>
  <Paragraphs>142</Paragraphs>
  <Slides>21</Slides>
  <Notes>21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21</vt:i4>
      </vt:variant>
    </vt:vector>
  </HeadingPairs>
  <TitlesOfParts>
    <vt:vector size="24" baseType="lpstr">
      <vt:lpstr>Arial</vt:lpstr>
      <vt:lpstr>Calibri</vt:lpstr>
      <vt:lpstr>Office Theme</vt:lpstr>
      <vt:lpstr>Flapjacks, Forums and Facebook</vt:lpstr>
      <vt:lpstr>The Background</vt:lpstr>
      <vt:lpstr>For Maths First Aid Call EduKate!</vt:lpstr>
      <vt:lpstr>“a positive adaptive stance to mathematics which allows students to continue learning despite adversity”  (Kooken et al 2012)</vt:lpstr>
      <vt:lpstr>Traditional assumptions about parental engagement</vt:lpstr>
      <vt:lpstr>PowerPoint Presentation</vt:lpstr>
      <vt:lpstr>The Problem</vt:lpstr>
      <vt:lpstr>PowerPoint Presentation</vt:lpstr>
      <vt:lpstr>PowerPoint Presentation</vt:lpstr>
      <vt:lpstr>Different Assumptions</vt:lpstr>
      <vt:lpstr>Different Methods</vt:lpstr>
      <vt:lpstr>Different Methods </vt:lpstr>
      <vt:lpstr>Different Methods</vt:lpstr>
      <vt:lpstr>Different Outcomes?</vt:lpstr>
      <vt:lpstr>The Pilot</vt:lpstr>
      <vt:lpstr>What the participants said they gained</vt:lpstr>
      <vt:lpstr>The Results </vt:lpstr>
      <vt:lpstr>The Results</vt:lpstr>
      <vt:lpstr>The Statistics</vt:lpstr>
      <vt:lpstr>What next?</vt:lpstr>
      <vt:lpstr>Get involved:</vt:lpstr>
    </vt:vector>
  </TitlesOfParts>
  <Company>Coventry University</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Flapjacks, Forums and Facebook</dc:title>
  <dc:creator>Katie Baker</dc:creator>
  <cp:lastModifiedBy>clare</cp:lastModifiedBy>
  <cp:revision>59</cp:revision>
  <cp:lastPrinted>2016-03-03T22:35:14Z</cp:lastPrinted>
  <dcterms:created xsi:type="dcterms:W3CDTF">2016-02-04T13:58:15Z</dcterms:created>
  <dcterms:modified xsi:type="dcterms:W3CDTF">2016-03-15T15:55:08Z</dcterms:modified>
</cp:coreProperties>
</file>