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6" r:id="rId5"/>
    <p:sldId id="280" r:id="rId6"/>
    <p:sldId id="259" r:id="rId7"/>
    <p:sldId id="278" r:id="rId8"/>
    <p:sldId id="279" r:id="rId9"/>
    <p:sldId id="260" r:id="rId10"/>
    <p:sldId id="261" r:id="rId11"/>
    <p:sldId id="277" r:id="rId12"/>
    <p:sldId id="263" r:id="rId13"/>
    <p:sldId id="264" r:id="rId14"/>
    <p:sldId id="265" r:id="rId15"/>
    <p:sldId id="266" r:id="rId16"/>
    <p:sldId id="267" r:id="rId17"/>
    <p:sldId id="281" r:id="rId18"/>
    <p:sldId id="282" r:id="rId19"/>
    <p:sldId id="283" r:id="rId20"/>
    <p:sldId id="268" r:id="rId21"/>
    <p:sldId id="269" r:id="rId22"/>
    <p:sldId id="270"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74" autoAdjust="0"/>
    <p:restoredTop sz="94660"/>
  </p:normalViewPr>
  <p:slideViewPr>
    <p:cSldViewPr snapToGrid="0">
      <p:cViewPr varScale="1">
        <p:scale>
          <a:sx n="79" d="100"/>
          <a:sy n="79" d="100"/>
        </p:scale>
        <p:origin x="708" y="9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D740570-4578-44D9-BF78-0CCB13A482A2}" type="datetimeFigureOut">
              <a:rPr lang="en-GB" smtClean="0"/>
              <a:t>15/03/2016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D84B6F-7235-4950-BCE1-E461A9C61B6E}" type="slidenum">
              <a:rPr lang="en-GB" smtClean="0"/>
              <a:t>‹#›</a:t>
            </a:fld>
            <a:endParaRPr lang="en-GB"/>
          </a:p>
        </p:txBody>
      </p:sp>
    </p:spTree>
    <p:extLst>
      <p:ext uri="{BB962C8B-B14F-4D97-AF65-F5344CB8AC3E}">
        <p14:creationId xmlns:p14="http://schemas.microsoft.com/office/powerpoint/2010/main" val="2563462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D740570-4578-44D9-BF78-0CCB13A482A2}" type="datetimeFigureOut">
              <a:rPr lang="en-GB" smtClean="0"/>
              <a:t>15/03/2016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D84B6F-7235-4950-BCE1-E461A9C61B6E}" type="slidenum">
              <a:rPr lang="en-GB" smtClean="0"/>
              <a:t>‹#›</a:t>
            </a:fld>
            <a:endParaRPr lang="en-GB"/>
          </a:p>
        </p:txBody>
      </p:sp>
    </p:spTree>
    <p:extLst>
      <p:ext uri="{BB962C8B-B14F-4D97-AF65-F5344CB8AC3E}">
        <p14:creationId xmlns:p14="http://schemas.microsoft.com/office/powerpoint/2010/main" val="836632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D740570-4578-44D9-BF78-0CCB13A482A2}" type="datetimeFigureOut">
              <a:rPr lang="en-GB" smtClean="0"/>
              <a:t>15/03/2016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D84B6F-7235-4950-BCE1-E461A9C61B6E}" type="slidenum">
              <a:rPr lang="en-GB" smtClean="0"/>
              <a:t>‹#›</a:t>
            </a:fld>
            <a:endParaRPr lang="en-GB"/>
          </a:p>
        </p:txBody>
      </p:sp>
    </p:spTree>
    <p:extLst>
      <p:ext uri="{BB962C8B-B14F-4D97-AF65-F5344CB8AC3E}">
        <p14:creationId xmlns:p14="http://schemas.microsoft.com/office/powerpoint/2010/main" val="367183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D740570-4578-44D9-BF78-0CCB13A482A2}" type="datetimeFigureOut">
              <a:rPr lang="en-GB" smtClean="0"/>
              <a:t>15/03/2016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D84B6F-7235-4950-BCE1-E461A9C61B6E}" type="slidenum">
              <a:rPr lang="en-GB" smtClean="0"/>
              <a:t>‹#›</a:t>
            </a:fld>
            <a:endParaRPr lang="en-GB"/>
          </a:p>
        </p:txBody>
      </p:sp>
    </p:spTree>
    <p:extLst>
      <p:ext uri="{BB962C8B-B14F-4D97-AF65-F5344CB8AC3E}">
        <p14:creationId xmlns:p14="http://schemas.microsoft.com/office/powerpoint/2010/main" val="1662407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D740570-4578-44D9-BF78-0CCB13A482A2}" type="datetimeFigureOut">
              <a:rPr lang="en-GB" smtClean="0"/>
              <a:t>15/03/2016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D84B6F-7235-4950-BCE1-E461A9C61B6E}" type="slidenum">
              <a:rPr lang="en-GB" smtClean="0"/>
              <a:t>‹#›</a:t>
            </a:fld>
            <a:endParaRPr lang="en-GB"/>
          </a:p>
        </p:txBody>
      </p:sp>
    </p:spTree>
    <p:extLst>
      <p:ext uri="{BB962C8B-B14F-4D97-AF65-F5344CB8AC3E}">
        <p14:creationId xmlns:p14="http://schemas.microsoft.com/office/powerpoint/2010/main" val="3208963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D740570-4578-44D9-BF78-0CCB13A482A2}" type="datetimeFigureOut">
              <a:rPr lang="en-GB" smtClean="0"/>
              <a:t>15/03/2016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BD84B6F-7235-4950-BCE1-E461A9C61B6E}" type="slidenum">
              <a:rPr lang="en-GB" smtClean="0"/>
              <a:t>‹#›</a:t>
            </a:fld>
            <a:endParaRPr lang="en-GB"/>
          </a:p>
        </p:txBody>
      </p:sp>
    </p:spTree>
    <p:extLst>
      <p:ext uri="{BB962C8B-B14F-4D97-AF65-F5344CB8AC3E}">
        <p14:creationId xmlns:p14="http://schemas.microsoft.com/office/powerpoint/2010/main" val="1171087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D740570-4578-44D9-BF78-0CCB13A482A2}" type="datetimeFigureOut">
              <a:rPr lang="en-GB" smtClean="0"/>
              <a:t>15/03/2016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BD84B6F-7235-4950-BCE1-E461A9C61B6E}" type="slidenum">
              <a:rPr lang="en-GB" smtClean="0"/>
              <a:t>‹#›</a:t>
            </a:fld>
            <a:endParaRPr lang="en-GB"/>
          </a:p>
        </p:txBody>
      </p:sp>
    </p:spTree>
    <p:extLst>
      <p:ext uri="{BB962C8B-B14F-4D97-AF65-F5344CB8AC3E}">
        <p14:creationId xmlns:p14="http://schemas.microsoft.com/office/powerpoint/2010/main" val="3359698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D740570-4578-44D9-BF78-0CCB13A482A2}" type="datetimeFigureOut">
              <a:rPr lang="en-GB" smtClean="0"/>
              <a:t>15/03/2016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BD84B6F-7235-4950-BCE1-E461A9C61B6E}" type="slidenum">
              <a:rPr lang="en-GB" smtClean="0"/>
              <a:t>‹#›</a:t>
            </a:fld>
            <a:endParaRPr lang="en-GB"/>
          </a:p>
        </p:txBody>
      </p:sp>
    </p:spTree>
    <p:extLst>
      <p:ext uri="{BB962C8B-B14F-4D97-AF65-F5344CB8AC3E}">
        <p14:creationId xmlns:p14="http://schemas.microsoft.com/office/powerpoint/2010/main" val="3425371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40570-4578-44D9-BF78-0CCB13A482A2}" type="datetimeFigureOut">
              <a:rPr lang="en-GB" smtClean="0"/>
              <a:t>15/03/2016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BD84B6F-7235-4950-BCE1-E461A9C61B6E}" type="slidenum">
              <a:rPr lang="en-GB" smtClean="0"/>
              <a:t>‹#›</a:t>
            </a:fld>
            <a:endParaRPr lang="en-GB"/>
          </a:p>
        </p:txBody>
      </p:sp>
    </p:spTree>
    <p:extLst>
      <p:ext uri="{BB962C8B-B14F-4D97-AF65-F5344CB8AC3E}">
        <p14:creationId xmlns:p14="http://schemas.microsoft.com/office/powerpoint/2010/main" val="2464597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D740570-4578-44D9-BF78-0CCB13A482A2}" type="datetimeFigureOut">
              <a:rPr lang="en-GB" smtClean="0"/>
              <a:t>15/03/2016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BD84B6F-7235-4950-BCE1-E461A9C61B6E}" type="slidenum">
              <a:rPr lang="en-GB" smtClean="0"/>
              <a:t>‹#›</a:t>
            </a:fld>
            <a:endParaRPr lang="en-GB"/>
          </a:p>
        </p:txBody>
      </p:sp>
    </p:spTree>
    <p:extLst>
      <p:ext uri="{BB962C8B-B14F-4D97-AF65-F5344CB8AC3E}">
        <p14:creationId xmlns:p14="http://schemas.microsoft.com/office/powerpoint/2010/main" val="1162583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D740570-4578-44D9-BF78-0CCB13A482A2}" type="datetimeFigureOut">
              <a:rPr lang="en-GB" smtClean="0"/>
              <a:t>15/03/2016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BD84B6F-7235-4950-BCE1-E461A9C61B6E}" type="slidenum">
              <a:rPr lang="en-GB" smtClean="0"/>
              <a:t>‹#›</a:t>
            </a:fld>
            <a:endParaRPr lang="en-GB"/>
          </a:p>
        </p:txBody>
      </p:sp>
    </p:spTree>
    <p:extLst>
      <p:ext uri="{BB962C8B-B14F-4D97-AF65-F5344CB8AC3E}">
        <p14:creationId xmlns:p14="http://schemas.microsoft.com/office/powerpoint/2010/main" val="1430883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40570-4578-44D9-BF78-0CCB13A482A2}" type="datetimeFigureOut">
              <a:rPr lang="en-GB" smtClean="0"/>
              <a:t>15/03/2016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D84B6F-7235-4950-BCE1-E461A9C61B6E}" type="slidenum">
              <a:rPr lang="en-GB" smtClean="0"/>
              <a:t>‹#›</a:t>
            </a:fld>
            <a:endParaRPr lang="en-GB"/>
          </a:p>
        </p:txBody>
      </p:sp>
    </p:spTree>
    <p:extLst>
      <p:ext uri="{BB962C8B-B14F-4D97-AF65-F5344CB8AC3E}">
        <p14:creationId xmlns:p14="http://schemas.microsoft.com/office/powerpoint/2010/main" val="404751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Developing Mathematical Resilience in KS4 Mathematics</a:t>
            </a:r>
            <a:endParaRPr lang="en-GB" dirty="0"/>
          </a:p>
        </p:txBody>
      </p:sp>
      <p:sp>
        <p:nvSpPr>
          <p:cNvPr id="3" name="Subtitle 2"/>
          <p:cNvSpPr>
            <a:spLocks noGrp="1"/>
          </p:cNvSpPr>
          <p:nvPr>
            <p:ph type="subTitle" idx="1"/>
          </p:nvPr>
        </p:nvSpPr>
        <p:spPr/>
        <p:txBody>
          <a:bodyPr/>
          <a:lstStyle/>
          <a:p>
            <a:r>
              <a:rPr lang="en-GB" dirty="0" smtClean="0"/>
              <a:t>Chris Chisholm</a:t>
            </a:r>
            <a:endParaRPr lang="en-GB" dirty="0"/>
          </a:p>
        </p:txBody>
      </p:sp>
    </p:spTree>
    <p:extLst>
      <p:ext uri="{BB962C8B-B14F-4D97-AF65-F5344CB8AC3E}">
        <p14:creationId xmlns:p14="http://schemas.microsoft.com/office/powerpoint/2010/main" val="2926239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Methods of data collection</a:t>
            </a:r>
            <a:endParaRPr lang="en-GB" dirty="0"/>
          </a:p>
        </p:txBody>
      </p:sp>
      <p:sp>
        <p:nvSpPr>
          <p:cNvPr id="3" name="Content Placeholder 2"/>
          <p:cNvSpPr>
            <a:spLocks noGrp="1"/>
          </p:cNvSpPr>
          <p:nvPr>
            <p:ph idx="1"/>
          </p:nvPr>
        </p:nvSpPr>
        <p:spPr/>
        <p:txBody>
          <a:bodyPr/>
          <a:lstStyle/>
          <a:p>
            <a:r>
              <a:rPr lang="en-GB" dirty="0" smtClean="0"/>
              <a:t>Use of pre-post tests –compared to previous cohort</a:t>
            </a:r>
          </a:p>
          <a:p>
            <a:r>
              <a:rPr lang="en-GB" dirty="0" smtClean="0"/>
              <a:t>Analysis of exam question compared to previous cohorts</a:t>
            </a:r>
          </a:p>
          <a:p>
            <a:r>
              <a:rPr lang="en-GB" dirty="0" smtClean="0"/>
              <a:t>Observation –recorded researcher journal</a:t>
            </a:r>
          </a:p>
          <a:p>
            <a:r>
              <a:rPr lang="en-GB" dirty="0" smtClean="0"/>
              <a:t>Discussions in classroom</a:t>
            </a:r>
          </a:p>
          <a:p>
            <a:r>
              <a:rPr lang="en-GB" dirty="0" smtClean="0"/>
              <a:t>Interviews</a:t>
            </a:r>
          </a:p>
          <a:p>
            <a:r>
              <a:rPr lang="en-GB" dirty="0" smtClean="0"/>
              <a:t>Questionnaires</a:t>
            </a:r>
          </a:p>
          <a:p>
            <a:r>
              <a:rPr lang="en-GB" dirty="0" smtClean="0"/>
              <a:t>Student journals</a:t>
            </a:r>
          </a:p>
          <a:p>
            <a:endParaRPr lang="en-GB" dirty="0" smtClean="0"/>
          </a:p>
        </p:txBody>
      </p:sp>
    </p:spTree>
    <p:extLst>
      <p:ext uri="{BB962C8B-B14F-4D97-AF65-F5344CB8AC3E}">
        <p14:creationId xmlns:p14="http://schemas.microsoft.com/office/powerpoint/2010/main" val="2792915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Student journals- bookmark prompts</a:t>
            </a:r>
            <a:endParaRPr lang="en-GB" dirty="0"/>
          </a:p>
        </p:txBody>
      </p:sp>
      <p:sp>
        <p:nvSpPr>
          <p:cNvPr id="3" name="Content Placeholder 2"/>
          <p:cNvSpPr>
            <a:spLocks noGrp="1"/>
          </p:cNvSpPr>
          <p:nvPr>
            <p:ph sz="half" idx="1"/>
          </p:nvPr>
        </p:nvSpPr>
        <p:spPr/>
        <p:txBody>
          <a:bodyPr>
            <a:normAutofit fontScale="70000" lnSpcReduction="20000"/>
          </a:bodyPr>
          <a:lstStyle/>
          <a:p>
            <a:pPr lvl="0"/>
            <a:r>
              <a:rPr lang="en-GB" dirty="0" smtClean="0"/>
              <a:t>Describe what you did today.</a:t>
            </a:r>
          </a:p>
          <a:p>
            <a:pPr lvl="0"/>
            <a:r>
              <a:rPr lang="en-GB" dirty="0" smtClean="0"/>
              <a:t>How do you feel about the problem?</a:t>
            </a:r>
          </a:p>
          <a:p>
            <a:pPr lvl="0"/>
            <a:r>
              <a:rPr lang="en-GB" dirty="0" smtClean="0"/>
              <a:t>What went well?</a:t>
            </a:r>
          </a:p>
          <a:p>
            <a:pPr lvl="0"/>
            <a:r>
              <a:rPr lang="en-GB" dirty="0" smtClean="0"/>
              <a:t>What would be even better if …?</a:t>
            </a:r>
          </a:p>
          <a:p>
            <a:pPr lvl="0"/>
            <a:r>
              <a:rPr lang="en-GB" dirty="0" smtClean="0"/>
              <a:t>What did you learn?</a:t>
            </a:r>
          </a:p>
          <a:p>
            <a:pPr lvl="0"/>
            <a:r>
              <a:rPr lang="en-GB" dirty="0" smtClean="0"/>
              <a:t>How did you go about tackling the problem?</a:t>
            </a:r>
          </a:p>
          <a:p>
            <a:pPr lvl="0"/>
            <a:r>
              <a:rPr lang="en-GB" dirty="0" smtClean="0"/>
              <a:t>Did you have a go? What did you try?</a:t>
            </a:r>
          </a:p>
          <a:p>
            <a:pPr lvl="0"/>
            <a:r>
              <a:rPr lang="en-GB" dirty="0" smtClean="0"/>
              <a:t>Did you carry on when others gave up?</a:t>
            </a:r>
          </a:p>
          <a:p>
            <a:pPr lvl="0"/>
            <a:r>
              <a:rPr lang="en-GB" dirty="0" smtClean="0"/>
              <a:t>Did you make suggestions?</a:t>
            </a:r>
          </a:p>
          <a:p>
            <a:pPr lvl="0"/>
            <a:r>
              <a:rPr lang="en-GB" dirty="0" smtClean="0"/>
              <a:t>Did you try to think of different things that might help?</a:t>
            </a:r>
          </a:p>
          <a:p>
            <a:pPr lvl="0"/>
            <a:r>
              <a:rPr lang="en-GB" dirty="0" smtClean="0"/>
              <a:t>What did you learn about solving problems?</a:t>
            </a:r>
          </a:p>
          <a:p>
            <a:endParaRPr lang="en-GB" dirty="0"/>
          </a:p>
        </p:txBody>
      </p:sp>
      <p:sp>
        <p:nvSpPr>
          <p:cNvPr id="4" name="Content Placeholder 3"/>
          <p:cNvSpPr>
            <a:spLocks noGrp="1"/>
          </p:cNvSpPr>
          <p:nvPr>
            <p:ph sz="half" idx="2"/>
          </p:nvPr>
        </p:nvSpPr>
        <p:spPr/>
        <p:txBody>
          <a:bodyPr>
            <a:normAutofit fontScale="70000" lnSpcReduction="20000"/>
          </a:bodyPr>
          <a:lstStyle/>
          <a:p>
            <a:pPr marL="0" lvl="0" indent="0">
              <a:buNone/>
            </a:pPr>
            <a:r>
              <a:rPr lang="en-GB" dirty="0" smtClean="0"/>
              <a:t>If you got stuck</a:t>
            </a:r>
          </a:p>
          <a:p>
            <a:pPr lvl="0"/>
            <a:r>
              <a:rPr lang="en-GB" dirty="0" smtClean="0"/>
              <a:t>What did you get stuck on?</a:t>
            </a:r>
          </a:p>
          <a:p>
            <a:pPr lvl="0"/>
            <a:r>
              <a:rPr lang="en-GB" dirty="0" smtClean="0"/>
              <a:t>Did you think you might have made a mistake?</a:t>
            </a:r>
          </a:p>
          <a:p>
            <a:pPr lvl="0"/>
            <a:r>
              <a:rPr lang="en-GB" dirty="0" smtClean="0"/>
              <a:t>How did you unstick yourself?</a:t>
            </a:r>
          </a:p>
          <a:p>
            <a:pPr lvl="0"/>
            <a:r>
              <a:rPr lang="en-GB" dirty="0" smtClean="0"/>
              <a:t>How did you feel when you were stuck and how did you feel when you became unstuck?</a:t>
            </a:r>
          </a:p>
          <a:p>
            <a:endParaRPr lang="en-GB" dirty="0"/>
          </a:p>
        </p:txBody>
      </p:sp>
    </p:spTree>
    <p:extLst>
      <p:ext uri="{BB962C8B-B14F-4D97-AF65-F5344CB8AC3E}">
        <p14:creationId xmlns:p14="http://schemas.microsoft.com/office/powerpoint/2010/main" val="26617289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interventions</a:t>
            </a:r>
            <a:endParaRPr lang="en-GB" dirty="0"/>
          </a:p>
        </p:txBody>
      </p:sp>
      <p:sp>
        <p:nvSpPr>
          <p:cNvPr id="4" name="Rectangle 1"/>
          <p:cNvSpPr>
            <a:spLocks noGrp="1" noChangeArrowheads="1"/>
          </p:cNvSpPr>
          <p:nvPr>
            <p:ph idx="1"/>
          </p:nvPr>
        </p:nvSpPr>
        <p:spPr bwMode="auto">
          <a:xfrm>
            <a:off x="838200" y="1683322"/>
            <a:ext cx="8642684"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272088" algn="r"/>
              </a:tabLst>
              <a:defRPr>
                <a:solidFill>
                  <a:schemeClr val="tx1"/>
                </a:solidFill>
                <a:latin typeface="Arial" panose="020B0604020202020204" pitchFamily="34" charset="0"/>
              </a:defRPr>
            </a:lvl1pPr>
            <a:lvl2pPr eaLnBrk="0" fontAlgn="base" hangingPunct="0">
              <a:spcBef>
                <a:spcPct val="0"/>
              </a:spcBef>
              <a:spcAft>
                <a:spcPct val="0"/>
              </a:spcAft>
              <a:tabLst>
                <a:tab pos="5272088" algn="r"/>
              </a:tabLst>
              <a:defRPr>
                <a:solidFill>
                  <a:schemeClr val="tx1"/>
                </a:solidFill>
                <a:latin typeface="Arial" panose="020B0604020202020204" pitchFamily="34" charset="0"/>
              </a:defRPr>
            </a:lvl2pPr>
            <a:lvl3pPr eaLnBrk="0" fontAlgn="base" hangingPunct="0">
              <a:spcBef>
                <a:spcPct val="0"/>
              </a:spcBef>
              <a:spcAft>
                <a:spcPct val="0"/>
              </a:spcAft>
              <a:tabLst>
                <a:tab pos="5272088" algn="r"/>
              </a:tabLst>
              <a:defRPr>
                <a:solidFill>
                  <a:schemeClr val="tx1"/>
                </a:solidFill>
                <a:latin typeface="Arial" panose="020B0604020202020204" pitchFamily="34" charset="0"/>
              </a:defRPr>
            </a:lvl3pPr>
            <a:lvl4pPr eaLnBrk="0" fontAlgn="base" hangingPunct="0">
              <a:spcBef>
                <a:spcPct val="0"/>
              </a:spcBef>
              <a:spcAft>
                <a:spcPct val="0"/>
              </a:spcAft>
              <a:tabLst>
                <a:tab pos="5272088" algn="r"/>
              </a:tabLst>
              <a:defRPr>
                <a:solidFill>
                  <a:schemeClr val="tx1"/>
                </a:solidFill>
                <a:latin typeface="Arial" panose="020B0604020202020204" pitchFamily="34" charset="0"/>
              </a:defRPr>
            </a:lvl4pPr>
            <a:lvl5pPr eaLnBrk="0" fontAlgn="base" hangingPunct="0">
              <a:spcBef>
                <a:spcPct val="0"/>
              </a:spcBef>
              <a:spcAft>
                <a:spcPct val="0"/>
              </a:spcAft>
              <a:tabLst>
                <a:tab pos="5272088" algn="r"/>
              </a:tabLst>
              <a:defRPr>
                <a:solidFill>
                  <a:schemeClr val="tx1"/>
                </a:solidFill>
                <a:latin typeface="Arial" panose="020B0604020202020204" pitchFamily="34" charset="0"/>
              </a:defRPr>
            </a:lvl5pPr>
            <a:lvl6pPr eaLnBrk="0" fontAlgn="base" hangingPunct="0">
              <a:spcBef>
                <a:spcPct val="0"/>
              </a:spcBef>
              <a:spcAft>
                <a:spcPct val="0"/>
              </a:spcAft>
              <a:tabLst>
                <a:tab pos="5272088" algn="r"/>
              </a:tabLst>
              <a:defRPr>
                <a:solidFill>
                  <a:schemeClr val="tx1"/>
                </a:solidFill>
                <a:latin typeface="Arial" panose="020B0604020202020204" pitchFamily="34" charset="0"/>
              </a:defRPr>
            </a:lvl6pPr>
            <a:lvl7pPr eaLnBrk="0" fontAlgn="base" hangingPunct="0">
              <a:spcBef>
                <a:spcPct val="0"/>
              </a:spcBef>
              <a:spcAft>
                <a:spcPct val="0"/>
              </a:spcAft>
              <a:tabLst>
                <a:tab pos="5272088" algn="r"/>
              </a:tabLst>
              <a:defRPr>
                <a:solidFill>
                  <a:schemeClr val="tx1"/>
                </a:solidFill>
                <a:latin typeface="Arial" panose="020B0604020202020204" pitchFamily="34" charset="0"/>
              </a:defRPr>
            </a:lvl7pPr>
            <a:lvl8pPr eaLnBrk="0" fontAlgn="base" hangingPunct="0">
              <a:spcBef>
                <a:spcPct val="0"/>
              </a:spcBef>
              <a:spcAft>
                <a:spcPct val="0"/>
              </a:spcAft>
              <a:tabLst>
                <a:tab pos="5272088" algn="r"/>
              </a:tabLst>
              <a:defRPr>
                <a:solidFill>
                  <a:schemeClr val="tx1"/>
                </a:solidFill>
                <a:latin typeface="Arial" panose="020B0604020202020204" pitchFamily="34" charset="0"/>
              </a:defRPr>
            </a:lvl8pPr>
            <a:lvl9pPr eaLnBrk="0" fontAlgn="base" hangingPunct="0">
              <a:spcBef>
                <a:spcPct val="0"/>
              </a:spcBef>
              <a:spcAft>
                <a:spcPct val="0"/>
              </a:spcAft>
              <a:tabLst>
                <a:tab pos="5272088" algn="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272088" algn="r"/>
              </a:tabLst>
            </a:pPr>
            <a:r>
              <a:rPr kumimoji="0" lang="en-GB" altLang="en-US" sz="2400" b="0" i="0" strike="noStrike" cap="none" normalizeH="0" baseline="0" dirty="0" smtClean="0">
                <a:ln>
                  <a:noFill/>
                </a:ln>
                <a:effectLst/>
                <a:latin typeface="Arial" panose="020B0604020202020204" pitchFamily="34" charset="0"/>
                <a:ea typeface="Times New Roman" panose="02020603050405020304" pitchFamily="18" charset="0"/>
              </a:rPr>
              <a:t>Intervention one: plotting coordinates</a:t>
            </a:r>
            <a:endParaRPr kumimoji="0" lang="en-GB" altLang="en-US" sz="2000" b="0" i="0" strike="noStrike" cap="none" normalizeH="0" baseline="0" dirty="0" smtClean="0">
              <a:ln>
                <a:noFill/>
              </a:ln>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272088" algn="r"/>
              </a:tabLst>
            </a:pPr>
            <a:r>
              <a:rPr kumimoji="0" lang="en-GB" altLang="en-US" sz="2400" b="0" i="0" strike="noStrike" cap="none" normalizeH="0" baseline="0" dirty="0" smtClean="0">
                <a:ln>
                  <a:noFill/>
                </a:ln>
                <a:effectLst/>
                <a:latin typeface="Arial" panose="020B0604020202020204" pitchFamily="34" charset="0"/>
                <a:ea typeface="Times New Roman" panose="02020603050405020304" pitchFamily="18" charset="0"/>
              </a:rPr>
              <a:t>Intervention two: planning a trip</a:t>
            </a:r>
            <a:endParaRPr kumimoji="0" lang="en-GB" altLang="en-US" sz="2000" b="0" i="0" strike="noStrike" cap="none" normalizeH="0" baseline="0" dirty="0" smtClean="0">
              <a:ln>
                <a:noFill/>
              </a:ln>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272088" algn="r"/>
              </a:tabLst>
            </a:pPr>
            <a:r>
              <a:rPr kumimoji="0" lang="en-GB" altLang="en-US" sz="2400" b="0" i="0" strike="noStrike" cap="none" normalizeH="0" baseline="0" dirty="0" smtClean="0">
                <a:ln>
                  <a:noFill/>
                </a:ln>
                <a:effectLst/>
                <a:latin typeface="Arial" panose="020B0604020202020204" pitchFamily="34" charset="0"/>
                <a:ea typeface="Times New Roman" panose="02020603050405020304" pitchFamily="18" charset="0"/>
              </a:rPr>
              <a:t>Intervention three: drawing straight line graphs</a:t>
            </a:r>
            <a:endParaRPr kumimoji="0" lang="en-GB" altLang="en-US" sz="2000" b="0" i="0" strike="noStrike" cap="none" normalizeH="0" baseline="0" dirty="0" smtClean="0">
              <a:ln>
                <a:noFill/>
              </a:ln>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272088" algn="r"/>
              </a:tabLst>
            </a:pPr>
            <a:r>
              <a:rPr kumimoji="0" lang="en-GB" altLang="en-US" sz="2400" b="0" i="0" strike="noStrike" cap="none" normalizeH="0" baseline="0" dirty="0" smtClean="0">
                <a:ln>
                  <a:noFill/>
                </a:ln>
                <a:effectLst/>
                <a:latin typeface="Arial" panose="020B0604020202020204" pitchFamily="34" charset="0"/>
                <a:ea typeface="Times New Roman" panose="02020603050405020304" pitchFamily="18" charset="0"/>
              </a:rPr>
              <a:t>Intervention four: investigating straight line graphs</a:t>
            </a:r>
            <a:endParaRPr kumimoji="0" lang="en-GB" altLang="en-US" sz="2000" b="0" i="0" strike="noStrike" cap="none" normalizeH="0" baseline="0" dirty="0" smtClean="0">
              <a:ln>
                <a:noFill/>
              </a:ln>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272088" algn="r"/>
              </a:tabLst>
            </a:pPr>
            <a:r>
              <a:rPr kumimoji="0" lang="en-GB" altLang="en-US" sz="2400" b="0" i="0" strike="noStrike" cap="none" normalizeH="0" baseline="0" dirty="0" smtClean="0">
                <a:ln>
                  <a:noFill/>
                </a:ln>
                <a:effectLst/>
                <a:latin typeface="Arial" panose="020B0604020202020204" pitchFamily="34" charset="0"/>
                <a:ea typeface="Times New Roman" panose="02020603050405020304" pitchFamily="18" charset="0"/>
              </a:rPr>
              <a:t>Intervention five: the data handling cycle</a:t>
            </a:r>
            <a:endParaRPr kumimoji="0" lang="en-GB" altLang="en-US" sz="2000" b="0" i="0" strike="noStrike" cap="none" normalizeH="0" baseline="0" dirty="0" smtClean="0">
              <a:ln>
                <a:noFill/>
              </a:ln>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272088" algn="r"/>
              </a:tabLst>
            </a:pPr>
            <a:r>
              <a:rPr kumimoji="0" lang="en-GB" altLang="en-US" sz="2400" b="0" i="0" strike="noStrike" cap="none" normalizeH="0" baseline="0" dirty="0" smtClean="0">
                <a:ln>
                  <a:noFill/>
                </a:ln>
                <a:effectLst/>
                <a:latin typeface="Arial" panose="020B0604020202020204" pitchFamily="34" charset="0"/>
                <a:ea typeface="Times New Roman" panose="02020603050405020304" pitchFamily="18" charset="0"/>
              </a:rPr>
              <a:t>Intervention six: statistical investigation</a:t>
            </a:r>
            <a:endParaRPr kumimoji="0" lang="en-GB" altLang="en-US" sz="2000" b="0" i="0" strike="noStrike" cap="none" normalizeH="0" baseline="0" dirty="0" smtClean="0">
              <a:ln>
                <a:noFill/>
              </a:ln>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272088" algn="r"/>
              </a:tabLst>
            </a:pPr>
            <a:r>
              <a:rPr kumimoji="0" lang="en-GB" altLang="en-US" sz="2400" b="0" i="0" strike="noStrike" cap="none" normalizeH="0" baseline="0" dirty="0" smtClean="0">
                <a:ln>
                  <a:noFill/>
                </a:ln>
                <a:effectLst/>
                <a:latin typeface="Arial" panose="020B0604020202020204" pitchFamily="34" charset="0"/>
                <a:ea typeface="Times New Roman" panose="02020603050405020304" pitchFamily="18" charset="0"/>
              </a:rPr>
              <a:t>Intervention seven: exploring the number grid</a:t>
            </a:r>
            <a:endParaRPr kumimoji="0" lang="en-GB" altLang="en-US" sz="2000" b="0" i="0" strike="noStrike" cap="none" normalizeH="0" baseline="0" dirty="0" smtClean="0">
              <a:ln>
                <a:noFill/>
              </a:ln>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272088" algn="r"/>
              </a:tabLst>
            </a:pPr>
            <a:r>
              <a:rPr kumimoji="0" lang="en-GB" altLang="en-US" sz="2400" b="0" i="0" strike="noStrike" cap="none" normalizeH="0" baseline="0" dirty="0" smtClean="0">
                <a:ln>
                  <a:noFill/>
                </a:ln>
                <a:effectLst/>
                <a:latin typeface="Arial" panose="020B0604020202020204" pitchFamily="34" charset="0"/>
                <a:ea typeface="Times New Roman" panose="02020603050405020304" pitchFamily="18" charset="0"/>
              </a:rPr>
              <a:t>Intervention eight: the history of mathematics</a:t>
            </a:r>
            <a:endParaRPr kumimoji="0" lang="en-GB" altLang="en-US" sz="2000" b="0" i="0" strike="noStrike" cap="none" normalizeH="0" baseline="0" dirty="0" smtClean="0">
              <a:ln>
                <a:noFill/>
              </a:ln>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272088" algn="r"/>
              </a:tabLst>
            </a:pPr>
            <a:r>
              <a:rPr kumimoji="0" lang="en-GB" altLang="en-US" sz="2400" b="0" i="0" strike="noStrike" cap="none" normalizeH="0" baseline="0" dirty="0" smtClean="0">
                <a:ln>
                  <a:noFill/>
                </a:ln>
                <a:effectLst/>
                <a:latin typeface="Arial" panose="020B0604020202020204" pitchFamily="34" charset="0"/>
                <a:ea typeface="Times New Roman" panose="02020603050405020304" pitchFamily="18" charset="0"/>
              </a:rPr>
              <a:t>Intervention nine: real life problems</a:t>
            </a:r>
            <a:endParaRPr kumimoji="0" lang="en-GB" altLang="en-US" sz="3600" b="0" i="0" strike="noStrike" cap="none" normalizeH="0" baseline="0" dirty="0" smtClean="0">
              <a:ln>
                <a:noFill/>
              </a:ln>
              <a:effectLst/>
              <a:latin typeface="Arial" panose="020B0604020202020204" pitchFamily="34" charset="0"/>
            </a:endParaRPr>
          </a:p>
        </p:txBody>
      </p:sp>
    </p:spTree>
    <p:extLst>
      <p:ext uri="{BB962C8B-B14F-4D97-AF65-F5344CB8AC3E}">
        <p14:creationId xmlns:p14="http://schemas.microsoft.com/office/powerpoint/2010/main" val="36540218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eaLnBrk="0" fontAlgn="base" hangingPunct="0">
              <a:lnSpc>
                <a:spcPct val="100000"/>
              </a:lnSpc>
              <a:spcAft>
                <a:spcPct val="0"/>
              </a:spcAft>
              <a:tabLst>
                <a:tab pos="5272088" algn="r"/>
              </a:tabLst>
            </a:pPr>
            <a:r>
              <a:rPr lang="en-GB" altLang="en-US" dirty="0">
                <a:latin typeface="Arial" panose="020B0604020202020204" pitchFamily="34" charset="0"/>
                <a:ea typeface="Times New Roman" panose="02020603050405020304" pitchFamily="18" charset="0"/>
              </a:rPr>
              <a:t>Intervention one: plotting coordinates</a:t>
            </a:r>
            <a:endParaRPr kumimoji="0" lang="en-GB" altLang="en-US" sz="4000" b="0" i="0" strike="noStrike" cap="none" normalizeH="0" baseline="0" dirty="0" smtClean="0">
              <a:ln>
                <a:noFill/>
              </a:ln>
              <a:effectLst/>
              <a:latin typeface="Arial" panose="020B0604020202020204" pitchFamily="34" charset="0"/>
            </a:endParaRPr>
          </a:p>
        </p:txBody>
      </p:sp>
      <p:sp>
        <p:nvSpPr>
          <p:cNvPr id="3" name="Content Placeholder 2"/>
          <p:cNvSpPr>
            <a:spLocks noGrp="1"/>
          </p:cNvSpPr>
          <p:nvPr>
            <p:ph idx="1"/>
          </p:nvPr>
        </p:nvSpPr>
        <p:spPr/>
        <p:txBody>
          <a:bodyPr/>
          <a:lstStyle/>
          <a:p>
            <a:r>
              <a:rPr lang="en-GB" dirty="0"/>
              <a:t>‘Plot the points below and join them up in the order shown. Where you see a gap or begin a new line, start a new part of the shape. Do not join this to the previous coordinate.’</a:t>
            </a:r>
          </a:p>
          <a:p>
            <a:endParaRPr lang="en-GB" dirty="0"/>
          </a:p>
        </p:txBody>
      </p:sp>
      <p:pic>
        <p:nvPicPr>
          <p:cNvPr id="4" name="Picture 3"/>
          <p:cNvPicPr/>
          <p:nvPr/>
        </p:nvPicPr>
        <p:blipFill>
          <a:blip r:embed="rId2">
            <a:extLst>
              <a:ext uri="{28A0092B-C50C-407E-A947-70E740481C1C}">
                <a14:useLocalDpi xmlns:a14="http://schemas.microsoft.com/office/drawing/2010/main" val="0"/>
              </a:ext>
            </a:extLst>
          </a:blip>
          <a:srcRect l="17296" t="16025" r="8649" b="54488"/>
          <a:stretch>
            <a:fillRect/>
          </a:stretch>
        </p:blipFill>
        <p:spPr bwMode="auto">
          <a:xfrm>
            <a:off x="1502845" y="3452653"/>
            <a:ext cx="8391782" cy="1951859"/>
          </a:xfrm>
          <a:prstGeom prst="rect">
            <a:avLst/>
          </a:prstGeom>
          <a:noFill/>
          <a:ln>
            <a:noFill/>
          </a:ln>
        </p:spPr>
      </p:pic>
    </p:spTree>
    <p:extLst>
      <p:ext uri="{BB962C8B-B14F-4D97-AF65-F5344CB8AC3E}">
        <p14:creationId xmlns:p14="http://schemas.microsoft.com/office/powerpoint/2010/main" val="568910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Outcomes</a:t>
            </a:r>
            <a:endParaRPr lang="en-GB" dirty="0"/>
          </a:p>
        </p:txBody>
      </p:sp>
      <p:sp>
        <p:nvSpPr>
          <p:cNvPr id="3" name="Content Placeholder 2"/>
          <p:cNvSpPr>
            <a:spLocks noGrp="1"/>
          </p:cNvSpPr>
          <p:nvPr>
            <p:ph idx="1"/>
          </p:nvPr>
        </p:nvSpPr>
        <p:spPr/>
        <p:txBody>
          <a:bodyPr/>
          <a:lstStyle/>
          <a:p>
            <a:r>
              <a:rPr lang="en-GB" dirty="0"/>
              <a:t>When I suggested that he read the instructions at the top his response was ‘why can’t you just tell me what to do</a:t>
            </a:r>
            <a:r>
              <a:rPr lang="en-GB" dirty="0" smtClean="0"/>
              <a:t>’</a:t>
            </a:r>
          </a:p>
          <a:p>
            <a:r>
              <a:rPr lang="en-GB" dirty="0"/>
              <a:t>‘The teacher would not help me when I got stuck and made me ask another student. I wasted lots of time waiting for help so I didn’t get the picture finished. The worksheet was boring and a waste of time because I will never need to use coordinates in real life.’ </a:t>
            </a:r>
          </a:p>
          <a:p>
            <a:endParaRPr lang="en-GB" dirty="0"/>
          </a:p>
        </p:txBody>
      </p:sp>
    </p:spTree>
    <p:extLst>
      <p:ext uri="{BB962C8B-B14F-4D97-AF65-F5344CB8AC3E}">
        <p14:creationId xmlns:p14="http://schemas.microsoft.com/office/powerpoint/2010/main" val="30091552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Intervention two: planning a trip</a:t>
            </a:r>
          </a:p>
        </p:txBody>
      </p:sp>
      <p:sp>
        <p:nvSpPr>
          <p:cNvPr id="3" name="Content Placeholder 2"/>
          <p:cNvSpPr>
            <a:spLocks noGrp="1"/>
          </p:cNvSpPr>
          <p:nvPr>
            <p:ph idx="1"/>
          </p:nvPr>
        </p:nvSpPr>
        <p:spPr/>
        <p:txBody>
          <a:bodyPr/>
          <a:lstStyle/>
          <a:p>
            <a:r>
              <a:rPr lang="en-GB" dirty="0"/>
              <a:t>‘On the Wednesday during the half term holiday, the Learning Support Assistant and I would like to travel to London to see the Matinee performance of </a:t>
            </a:r>
            <a:r>
              <a:rPr lang="en-GB" dirty="0" smtClean="0"/>
              <a:t>the Lion King. </a:t>
            </a:r>
            <a:r>
              <a:rPr lang="en-GB" dirty="0"/>
              <a:t>We will be leaving our cars at school and would like to make our way there using public transport. Following the show we would like to go for dinner before returning home. We need a schedule for the day, telling us how we are going to get there, the times of transport and details of how much it will cost us’.</a:t>
            </a:r>
          </a:p>
          <a:p>
            <a:endParaRPr lang="en-GB" dirty="0"/>
          </a:p>
        </p:txBody>
      </p:sp>
    </p:spTree>
    <p:extLst>
      <p:ext uri="{BB962C8B-B14F-4D97-AF65-F5344CB8AC3E}">
        <p14:creationId xmlns:p14="http://schemas.microsoft.com/office/powerpoint/2010/main" val="38247382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Observations</a:t>
            </a:r>
            <a:endParaRPr lang="en-GB" dirty="0"/>
          </a:p>
        </p:txBody>
      </p:sp>
      <p:sp>
        <p:nvSpPr>
          <p:cNvPr id="3" name="Content Placeholder 2"/>
          <p:cNvSpPr>
            <a:spLocks noGrp="1"/>
          </p:cNvSpPr>
          <p:nvPr>
            <p:ph idx="1"/>
          </p:nvPr>
        </p:nvSpPr>
        <p:spPr/>
        <p:txBody>
          <a:bodyPr/>
          <a:lstStyle/>
          <a:p>
            <a:r>
              <a:rPr lang="en-GB" dirty="0" smtClean="0"/>
              <a:t>Many started at the beginning of the day. This resulted in us missing the show. </a:t>
            </a:r>
          </a:p>
          <a:p>
            <a:r>
              <a:rPr lang="en-GB" dirty="0" smtClean="0"/>
              <a:t>‘</a:t>
            </a:r>
            <a:r>
              <a:rPr lang="en-GB" dirty="0"/>
              <a:t>It was good planning a trip to London. It was something that I </a:t>
            </a:r>
            <a:r>
              <a:rPr lang="en-GB" dirty="0" smtClean="0"/>
              <a:t>did </a:t>
            </a:r>
            <a:r>
              <a:rPr lang="en-GB" dirty="0"/>
              <a:t>before although I am not sure what it has got to do with </a:t>
            </a:r>
            <a:r>
              <a:rPr lang="en-GB" dirty="0" smtClean="0"/>
              <a:t>maths’</a:t>
            </a:r>
          </a:p>
          <a:p>
            <a:endParaRPr lang="en-GB" dirty="0"/>
          </a:p>
          <a:p>
            <a:r>
              <a:rPr lang="en-GB" dirty="0" smtClean="0"/>
              <a:t>Other were not so positive</a:t>
            </a:r>
            <a:endParaRPr lang="en-GB" dirty="0"/>
          </a:p>
        </p:txBody>
      </p:sp>
    </p:spTree>
    <p:extLst>
      <p:ext uri="{BB962C8B-B14F-4D97-AF65-F5344CB8AC3E}">
        <p14:creationId xmlns:p14="http://schemas.microsoft.com/office/powerpoint/2010/main" val="14599846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Intervention 3: Drawing straight line graphs</a:t>
            </a:r>
            <a:endParaRPr lang="en-GB" dirty="0"/>
          </a:p>
        </p:txBody>
      </p:sp>
      <p:sp>
        <p:nvSpPr>
          <p:cNvPr id="3" name="Content Placeholder 2"/>
          <p:cNvSpPr>
            <a:spLocks noGrp="1"/>
          </p:cNvSpPr>
          <p:nvPr>
            <p:ph idx="1"/>
          </p:nvPr>
        </p:nvSpPr>
        <p:spPr/>
        <p:txBody>
          <a:bodyPr/>
          <a:lstStyle/>
          <a:p>
            <a:r>
              <a:rPr lang="en-GB" dirty="0" smtClean="0"/>
              <a:t>Focus was on them looking carefully at information given</a:t>
            </a:r>
          </a:p>
          <a:p>
            <a:r>
              <a:rPr lang="en-GB" dirty="0" smtClean="0"/>
              <a:t>I wrote an equation of a straight line on the board and shared a solution with the class</a:t>
            </a:r>
          </a:p>
          <a:p>
            <a:r>
              <a:rPr lang="en-GB" dirty="0" smtClean="0"/>
              <a:t>Students had to look carefully at what I had done and work out what happened at each step</a:t>
            </a:r>
          </a:p>
          <a:p>
            <a:r>
              <a:rPr lang="en-GB" dirty="0" smtClean="0"/>
              <a:t>Students were then asked to draw another line</a:t>
            </a:r>
            <a:endParaRPr lang="en-GB" dirty="0"/>
          </a:p>
        </p:txBody>
      </p:sp>
    </p:spTree>
    <p:extLst>
      <p:ext uri="{BB962C8B-B14F-4D97-AF65-F5344CB8AC3E}">
        <p14:creationId xmlns:p14="http://schemas.microsoft.com/office/powerpoint/2010/main" val="17484646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Outcome</a:t>
            </a:r>
            <a:endParaRPr lang="en-GB" dirty="0"/>
          </a:p>
        </p:txBody>
      </p:sp>
      <p:sp>
        <p:nvSpPr>
          <p:cNvPr id="3" name="Content Placeholder 2"/>
          <p:cNvSpPr>
            <a:spLocks noGrp="1"/>
          </p:cNvSpPr>
          <p:nvPr>
            <p:ph idx="1"/>
          </p:nvPr>
        </p:nvSpPr>
        <p:spPr/>
        <p:txBody>
          <a:bodyPr>
            <a:normAutofit fontScale="92500"/>
          </a:bodyPr>
          <a:lstStyle/>
          <a:p>
            <a:r>
              <a:rPr lang="en-GB" dirty="0" smtClean="0"/>
              <a:t>Before the question was written on the board ‘How </a:t>
            </a:r>
            <a:r>
              <a:rPr lang="en-GB" dirty="0"/>
              <a:t>am I meant to do it if I don’t get what you have done</a:t>
            </a:r>
            <a:r>
              <a:rPr lang="en-GB" dirty="0" smtClean="0"/>
              <a:t>?</a:t>
            </a:r>
          </a:p>
          <a:p>
            <a:r>
              <a:rPr lang="en-GB" dirty="0"/>
              <a:t>‘this is pathetic</a:t>
            </a:r>
            <a:r>
              <a:rPr lang="en-GB" dirty="0" smtClean="0"/>
              <a:t>’</a:t>
            </a:r>
          </a:p>
          <a:p>
            <a:r>
              <a:rPr lang="en-GB" dirty="0"/>
              <a:t>‘We’ve given up. I don’t know what we need to do. I’ll get it when you go over it later</a:t>
            </a:r>
            <a:r>
              <a:rPr lang="en-GB" dirty="0" smtClean="0"/>
              <a:t>’</a:t>
            </a:r>
          </a:p>
          <a:p>
            <a:r>
              <a:rPr lang="en-GB" dirty="0"/>
              <a:t>‘my teacher at High School tried to do </a:t>
            </a:r>
            <a:r>
              <a:rPr lang="en-GB" dirty="0" smtClean="0"/>
              <a:t>things </a:t>
            </a:r>
            <a:r>
              <a:rPr lang="en-GB" dirty="0"/>
              <a:t>like this with us but we never got them so she gave up giving us them to do. I used to try hard but I will never be good at it so I don’t see what the point is in doing them</a:t>
            </a:r>
            <a:r>
              <a:rPr lang="en-GB" dirty="0" smtClean="0"/>
              <a:t>’.</a:t>
            </a:r>
          </a:p>
          <a:p>
            <a:r>
              <a:rPr lang="en-GB" dirty="0"/>
              <a:t>He once again said he liked it more when we did ‘proper maths’ referring to examples given by the teacher followed by completing a work sheet. </a:t>
            </a:r>
            <a:endParaRPr lang="en-GB" dirty="0" smtClean="0"/>
          </a:p>
          <a:p>
            <a:endParaRPr lang="en-GB" dirty="0"/>
          </a:p>
          <a:p>
            <a:endParaRPr lang="en-GB" dirty="0" smtClean="0"/>
          </a:p>
          <a:p>
            <a:endParaRPr lang="en-GB" dirty="0" smtClean="0"/>
          </a:p>
          <a:p>
            <a:endParaRPr lang="en-GB" dirty="0"/>
          </a:p>
        </p:txBody>
      </p:sp>
    </p:spTree>
    <p:extLst>
      <p:ext uri="{BB962C8B-B14F-4D97-AF65-F5344CB8AC3E}">
        <p14:creationId xmlns:p14="http://schemas.microsoft.com/office/powerpoint/2010/main" val="14266409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Should I give up?</a:t>
            </a:r>
            <a:endParaRPr lang="en-GB" dirty="0"/>
          </a:p>
        </p:txBody>
      </p:sp>
      <p:sp>
        <p:nvSpPr>
          <p:cNvPr id="3" name="Content Placeholder 2"/>
          <p:cNvSpPr>
            <a:spLocks noGrp="1"/>
          </p:cNvSpPr>
          <p:nvPr>
            <p:ph idx="1"/>
          </p:nvPr>
        </p:nvSpPr>
        <p:spPr/>
        <p:txBody>
          <a:bodyPr/>
          <a:lstStyle/>
          <a:p>
            <a:pPr marL="0" indent="0">
              <a:buNone/>
            </a:pPr>
            <a:endParaRPr lang="en-GB" dirty="0" smtClean="0"/>
          </a:p>
        </p:txBody>
      </p:sp>
    </p:spTree>
    <p:extLst>
      <p:ext uri="{BB962C8B-B14F-4D97-AF65-F5344CB8AC3E}">
        <p14:creationId xmlns:p14="http://schemas.microsoft.com/office/powerpoint/2010/main" val="2260946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My school</a:t>
            </a:r>
            <a:endParaRPr lang="en-GB" dirty="0"/>
          </a:p>
        </p:txBody>
      </p:sp>
      <p:sp>
        <p:nvSpPr>
          <p:cNvPr id="3" name="Content Placeholder 2"/>
          <p:cNvSpPr>
            <a:spLocks noGrp="1"/>
          </p:cNvSpPr>
          <p:nvPr>
            <p:ph idx="1"/>
          </p:nvPr>
        </p:nvSpPr>
        <p:spPr/>
        <p:txBody>
          <a:bodyPr/>
          <a:lstStyle/>
          <a:p>
            <a:r>
              <a:rPr lang="en-GB" dirty="0" smtClean="0"/>
              <a:t>Started as Director of Mathematics in 2009</a:t>
            </a:r>
          </a:p>
          <a:p>
            <a:r>
              <a:rPr lang="en-GB" dirty="0" smtClean="0"/>
              <a:t>Big issue with Maths results in 2008- 43% A*-C </a:t>
            </a:r>
          </a:p>
          <a:p>
            <a:r>
              <a:rPr lang="en-GB" dirty="0" smtClean="0"/>
              <a:t>Analysis showed the bulk of our students were on a D </a:t>
            </a:r>
          </a:p>
          <a:p>
            <a:r>
              <a:rPr lang="en-GB" dirty="0" smtClean="0"/>
              <a:t>Changes to curriculum, staff CPD, staff allocation, early entry, revision days increased results to around 65% A*-C. </a:t>
            </a:r>
            <a:endParaRPr lang="en-GB" dirty="0"/>
          </a:p>
          <a:p>
            <a:r>
              <a:rPr lang="en-GB" dirty="0" smtClean="0"/>
              <a:t>Needed a way of increasing this further. </a:t>
            </a:r>
          </a:p>
          <a:p>
            <a:r>
              <a:rPr lang="en-GB" dirty="0" smtClean="0"/>
              <a:t>In year following my research interventions results rose to 72%</a:t>
            </a:r>
          </a:p>
          <a:p>
            <a:endParaRPr lang="en-GB" dirty="0"/>
          </a:p>
        </p:txBody>
      </p:sp>
    </p:spTree>
    <p:extLst>
      <p:ext uri="{BB962C8B-B14F-4D97-AF65-F5344CB8AC3E}">
        <p14:creationId xmlns:p14="http://schemas.microsoft.com/office/powerpoint/2010/main" val="38506274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GB" altLang="en-US" dirty="0">
                <a:latin typeface="Arial" panose="020B0604020202020204" pitchFamily="34" charset="0"/>
                <a:ea typeface="Times New Roman" panose="02020603050405020304" pitchFamily="18" charset="0"/>
              </a:rPr>
              <a:t>Intervention eight: the history of mathematics</a:t>
            </a:r>
            <a:r>
              <a:rPr kumimoji="0" lang="en-GB" altLang="en-US" sz="4000" b="0" i="0" strike="noStrike" cap="none" normalizeH="0" baseline="0" dirty="0" smtClean="0">
                <a:ln>
                  <a:noFill/>
                </a:ln>
                <a:effectLst/>
                <a:latin typeface="Arial" panose="020B0604020202020204" pitchFamily="34" charset="0"/>
              </a:rPr>
              <a:t/>
            </a:r>
            <a:br>
              <a:rPr kumimoji="0" lang="en-GB" altLang="en-US" sz="4000" b="0" i="0" strike="noStrike" cap="none" normalizeH="0" baseline="0" dirty="0" smtClean="0">
                <a:ln>
                  <a:noFill/>
                </a:ln>
                <a:effectLst/>
                <a:latin typeface="Arial" panose="020B0604020202020204" pitchFamily="34" charset="0"/>
              </a:rPr>
            </a:br>
            <a:endParaRPr lang="en-GB" dirty="0"/>
          </a:p>
        </p:txBody>
      </p:sp>
      <p:sp>
        <p:nvSpPr>
          <p:cNvPr id="3" name="Content Placeholder 2"/>
          <p:cNvSpPr>
            <a:spLocks noGrp="1"/>
          </p:cNvSpPr>
          <p:nvPr>
            <p:ph idx="1"/>
          </p:nvPr>
        </p:nvSpPr>
        <p:spPr/>
        <p:txBody>
          <a:bodyPr/>
          <a:lstStyle/>
          <a:p>
            <a:r>
              <a:rPr lang="en-GB" dirty="0" smtClean="0"/>
              <a:t>Aimed at a group of girls who were predicted grade D is Maths but A/A* in History and Humanities</a:t>
            </a:r>
          </a:p>
          <a:p>
            <a:r>
              <a:rPr lang="en-GB" dirty="0" smtClean="0"/>
              <a:t>Students were asked to select a Mathematician from a list</a:t>
            </a:r>
          </a:p>
          <a:p>
            <a:r>
              <a:rPr lang="en-GB" dirty="0" smtClean="0"/>
              <a:t>For </a:t>
            </a:r>
            <a:r>
              <a:rPr lang="en-GB" dirty="0"/>
              <a:t>the selected mathematician students were asked to:</a:t>
            </a:r>
          </a:p>
          <a:p>
            <a:pPr lvl="1"/>
            <a:r>
              <a:rPr lang="en-GB" dirty="0"/>
              <a:t>Talk about their life</a:t>
            </a:r>
          </a:p>
          <a:p>
            <a:pPr lvl="1"/>
            <a:r>
              <a:rPr lang="en-GB" dirty="0"/>
              <a:t>Give an overview of the work they did in mathematics</a:t>
            </a:r>
          </a:p>
          <a:p>
            <a:pPr lvl="1"/>
            <a:r>
              <a:rPr lang="en-GB" dirty="0"/>
              <a:t>D</a:t>
            </a:r>
            <a:r>
              <a:rPr lang="en-GB" dirty="0" smtClean="0"/>
              <a:t>escribe </a:t>
            </a:r>
            <a:r>
              <a:rPr lang="en-GB" dirty="0"/>
              <a:t>one piece of mathematics they worked on in detail</a:t>
            </a:r>
          </a:p>
          <a:p>
            <a:endParaRPr lang="en-GB" dirty="0" smtClean="0"/>
          </a:p>
          <a:p>
            <a:endParaRPr lang="en-GB" dirty="0"/>
          </a:p>
        </p:txBody>
      </p:sp>
    </p:spTree>
    <p:extLst>
      <p:ext uri="{BB962C8B-B14F-4D97-AF65-F5344CB8AC3E}">
        <p14:creationId xmlns:p14="http://schemas.microsoft.com/office/powerpoint/2010/main" val="10812497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Outcomes</a:t>
            </a:r>
            <a:endParaRPr lang="en-GB" dirty="0"/>
          </a:p>
        </p:txBody>
      </p:sp>
      <p:sp>
        <p:nvSpPr>
          <p:cNvPr id="3" name="Content Placeholder 2"/>
          <p:cNvSpPr>
            <a:spLocks noGrp="1"/>
          </p:cNvSpPr>
          <p:nvPr>
            <p:ph idx="1"/>
          </p:nvPr>
        </p:nvSpPr>
        <p:spPr/>
        <p:txBody>
          <a:bodyPr/>
          <a:lstStyle/>
          <a:p>
            <a:r>
              <a:rPr lang="en-GB" dirty="0" smtClean="0"/>
              <a:t>The girls really enjoyed this way of learning because researching for an essay was something they were confident in doing</a:t>
            </a:r>
          </a:p>
          <a:p>
            <a:r>
              <a:rPr lang="en-GB" dirty="0"/>
              <a:t>One of the girls spoke about how she did not realise that Pythagoras’ theorem could be used so much in real life. </a:t>
            </a:r>
            <a:endParaRPr lang="en-GB" dirty="0" smtClean="0"/>
          </a:p>
          <a:p>
            <a:r>
              <a:rPr lang="en-GB" dirty="0"/>
              <a:t>She commented about how her dad, who was a builder, could use the theorem to work out the length of fascia boards without climbing up a ladder. </a:t>
            </a:r>
          </a:p>
          <a:p>
            <a:endParaRPr lang="en-GB" dirty="0"/>
          </a:p>
        </p:txBody>
      </p:sp>
    </p:spTree>
    <p:extLst>
      <p:ext uri="{BB962C8B-B14F-4D97-AF65-F5344CB8AC3E}">
        <p14:creationId xmlns:p14="http://schemas.microsoft.com/office/powerpoint/2010/main" val="4585675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Advice for those wanting to try something similar</a:t>
            </a:r>
            <a:endParaRPr lang="en-GB" dirty="0"/>
          </a:p>
        </p:txBody>
      </p:sp>
      <p:sp>
        <p:nvSpPr>
          <p:cNvPr id="3" name="Content Placeholder 2"/>
          <p:cNvSpPr>
            <a:spLocks noGrp="1"/>
          </p:cNvSpPr>
          <p:nvPr>
            <p:ph idx="1"/>
          </p:nvPr>
        </p:nvSpPr>
        <p:spPr/>
        <p:txBody>
          <a:bodyPr/>
          <a:lstStyle/>
          <a:p>
            <a:r>
              <a:rPr lang="en-GB" dirty="0" smtClean="0"/>
              <a:t>Don’t give up</a:t>
            </a:r>
          </a:p>
          <a:p>
            <a:r>
              <a:rPr lang="en-GB" dirty="0" smtClean="0"/>
              <a:t>It can take a while to embed change</a:t>
            </a:r>
          </a:p>
          <a:p>
            <a:r>
              <a:rPr lang="en-GB" dirty="0" smtClean="0"/>
              <a:t>Stuck poster was mentioned a lot by students </a:t>
            </a:r>
          </a:p>
          <a:p>
            <a:r>
              <a:rPr lang="en-GB" dirty="0" smtClean="0"/>
              <a:t>Adapt planning until you find what works for your group</a:t>
            </a:r>
          </a:p>
          <a:p>
            <a:r>
              <a:rPr lang="en-GB" dirty="0" smtClean="0"/>
              <a:t>Split screen objectives helped focus them</a:t>
            </a:r>
            <a:endParaRPr lang="en-GB" dirty="0"/>
          </a:p>
        </p:txBody>
      </p:sp>
    </p:spTree>
    <p:extLst>
      <p:ext uri="{BB962C8B-B14F-4D97-AF65-F5344CB8AC3E}">
        <p14:creationId xmlns:p14="http://schemas.microsoft.com/office/powerpoint/2010/main" val="2627957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were the main issues with our students who were on a grade D?</a:t>
            </a:r>
            <a:endParaRPr lang="en-GB" dirty="0"/>
          </a:p>
        </p:txBody>
      </p:sp>
      <p:sp>
        <p:nvSpPr>
          <p:cNvPr id="3" name="Content Placeholder 2"/>
          <p:cNvSpPr>
            <a:spLocks noGrp="1"/>
          </p:cNvSpPr>
          <p:nvPr>
            <p:ph idx="1"/>
          </p:nvPr>
        </p:nvSpPr>
        <p:spPr/>
        <p:txBody>
          <a:bodyPr/>
          <a:lstStyle/>
          <a:p>
            <a:r>
              <a:rPr lang="en-GB" dirty="0" smtClean="0"/>
              <a:t>Upper/ middle school system</a:t>
            </a:r>
          </a:p>
          <a:p>
            <a:r>
              <a:rPr lang="en-GB" dirty="0" smtClean="0"/>
              <a:t>Past experience of poor maths teaching</a:t>
            </a:r>
          </a:p>
          <a:p>
            <a:r>
              <a:rPr lang="en-GB" dirty="0" smtClean="0"/>
              <a:t>Must keep working on timetables until they get them</a:t>
            </a:r>
          </a:p>
          <a:p>
            <a:r>
              <a:rPr lang="en-GB" dirty="0" smtClean="0"/>
              <a:t>Labelled as failures- bottom set</a:t>
            </a:r>
          </a:p>
          <a:p>
            <a:r>
              <a:rPr lang="en-GB" dirty="0" smtClean="0"/>
              <a:t>Used to being spoon-fed</a:t>
            </a:r>
          </a:p>
          <a:p>
            <a:r>
              <a:rPr lang="en-GB" dirty="0" smtClean="0"/>
              <a:t>Scared of making mistakes</a:t>
            </a:r>
          </a:p>
          <a:p>
            <a:r>
              <a:rPr lang="en-GB" dirty="0" smtClean="0"/>
              <a:t>Used avoidance techniques</a:t>
            </a:r>
          </a:p>
          <a:p>
            <a:r>
              <a:rPr lang="en-GB" dirty="0" smtClean="0"/>
              <a:t>Blamed others/ the activity for their own perceived failure</a:t>
            </a:r>
          </a:p>
          <a:p>
            <a:endParaRPr lang="en-GB" dirty="0"/>
          </a:p>
        </p:txBody>
      </p:sp>
    </p:spTree>
    <p:extLst>
      <p:ext uri="{BB962C8B-B14F-4D97-AF65-F5344CB8AC3E}">
        <p14:creationId xmlns:p14="http://schemas.microsoft.com/office/powerpoint/2010/main" val="356136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193" y="365125"/>
            <a:ext cx="11795761" cy="1325563"/>
          </a:xfrm>
        </p:spPr>
        <p:txBody>
          <a:bodyPr>
            <a:normAutofit/>
          </a:bodyPr>
          <a:lstStyle/>
          <a:p>
            <a:r>
              <a:rPr lang="en-GB" sz="4000" dirty="0" smtClean="0"/>
              <a:t>Johnston-Wilder &amp; Lee’s Growth Zone Model (2013)</a:t>
            </a:r>
            <a:endParaRPr lang="en-GB" sz="4000" dirty="0"/>
          </a:p>
        </p:txBody>
      </p:sp>
      <p:pic>
        <p:nvPicPr>
          <p:cNvPr id="4" name="Content Placeholder 3"/>
          <p:cNvPicPr>
            <a:picLocks noGrp="1" noChangeAspect="1"/>
          </p:cNvPicPr>
          <p:nvPr>
            <p:ph idx="1"/>
          </p:nvPr>
        </p:nvPicPr>
        <p:blipFill rotWithShape="1">
          <a:blip r:embed="rId2"/>
          <a:srcRect l="36216" t="41801" r="50281" b="33582"/>
          <a:stretch/>
        </p:blipFill>
        <p:spPr>
          <a:xfrm>
            <a:off x="3866606" y="1410788"/>
            <a:ext cx="3788229" cy="3882932"/>
          </a:xfrm>
          <a:prstGeom prst="rect">
            <a:avLst/>
          </a:prstGeom>
        </p:spPr>
      </p:pic>
    </p:spTree>
    <p:extLst>
      <p:ext uri="{BB962C8B-B14F-4D97-AF65-F5344CB8AC3E}">
        <p14:creationId xmlns:p14="http://schemas.microsoft.com/office/powerpoint/2010/main" val="1062109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Mathematical Resilience</a:t>
            </a:r>
            <a:endParaRPr lang="en-GB" dirty="0"/>
          </a:p>
        </p:txBody>
      </p:sp>
      <p:sp>
        <p:nvSpPr>
          <p:cNvPr id="3" name="Content Placeholder 2"/>
          <p:cNvSpPr>
            <a:spLocks noGrp="1"/>
          </p:cNvSpPr>
          <p:nvPr>
            <p:ph idx="1"/>
          </p:nvPr>
        </p:nvSpPr>
        <p:spPr/>
        <p:txBody>
          <a:bodyPr/>
          <a:lstStyle/>
          <a:p>
            <a:pPr marL="0" indent="0">
              <a:buNone/>
            </a:pPr>
            <a:r>
              <a:rPr lang="en-GB" dirty="0" smtClean="0"/>
              <a:t>Lee and Johnston-Wilder (2013, 2015) consider </a:t>
            </a:r>
            <a:r>
              <a:rPr lang="en-GB" dirty="0"/>
              <a:t>resilience to be made up of four aspects. These are:</a:t>
            </a:r>
          </a:p>
          <a:p>
            <a:pPr marL="0" indent="0">
              <a:buNone/>
            </a:pPr>
            <a:endParaRPr lang="en-GB" dirty="0"/>
          </a:p>
          <a:p>
            <a:pPr lvl="0"/>
            <a:r>
              <a:rPr lang="en-GB" dirty="0"/>
              <a:t>Understanding how to work at mathematics</a:t>
            </a:r>
          </a:p>
          <a:p>
            <a:pPr lvl="0"/>
            <a:r>
              <a:rPr lang="en-GB" dirty="0" smtClean="0"/>
              <a:t>Awareness of the support available</a:t>
            </a:r>
            <a:endParaRPr lang="en-GB" dirty="0"/>
          </a:p>
          <a:p>
            <a:pPr lvl="0"/>
            <a:r>
              <a:rPr lang="en-GB" dirty="0"/>
              <a:t>Understanding of the personal value of mathematics</a:t>
            </a:r>
          </a:p>
          <a:p>
            <a:pPr lvl="0"/>
            <a:r>
              <a:rPr lang="en-GB" dirty="0"/>
              <a:t>Belief that the brain capacity can be </a:t>
            </a:r>
            <a:r>
              <a:rPr lang="en-GB" dirty="0" smtClean="0"/>
              <a:t>grown</a:t>
            </a:r>
            <a:endParaRPr lang="en-GB" dirty="0"/>
          </a:p>
          <a:p>
            <a:endParaRPr lang="en-GB" dirty="0"/>
          </a:p>
        </p:txBody>
      </p:sp>
    </p:spTree>
    <p:extLst>
      <p:ext uri="{BB962C8B-B14F-4D97-AF65-F5344CB8AC3E}">
        <p14:creationId xmlns:p14="http://schemas.microsoft.com/office/powerpoint/2010/main" val="3169407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Main intervention tools</a:t>
            </a:r>
            <a:endParaRPr lang="en-GB" dirty="0"/>
          </a:p>
        </p:txBody>
      </p:sp>
      <p:sp>
        <p:nvSpPr>
          <p:cNvPr id="3" name="Content Placeholder 2"/>
          <p:cNvSpPr>
            <a:spLocks noGrp="1"/>
          </p:cNvSpPr>
          <p:nvPr>
            <p:ph idx="1"/>
          </p:nvPr>
        </p:nvSpPr>
        <p:spPr/>
        <p:txBody>
          <a:bodyPr/>
          <a:lstStyle/>
          <a:p>
            <a:r>
              <a:rPr lang="en-GB" dirty="0" smtClean="0"/>
              <a:t>Use of Guy Claxton’s Building Learner Power model</a:t>
            </a:r>
          </a:p>
          <a:p>
            <a:r>
              <a:rPr lang="en-GB" dirty="0" smtClean="0"/>
              <a:t>Development of a stuck poster</a:t>
            </a:r>
          </a:p>
          <a:p>
            <a:r>
              <a:rPr lang="en-GB" dirty="0" smtClean="0"/>
              <a:t>Building up a strategy tool kit to support them with being stuck</a:t>
            </a:r>
          </a:p>
          <a:p>
            <a:r>
              <a:rPr lang="en-GB" dirty="0" smtClean="0"/>
              <a:t>Providing support to encourage them into the growth zone</a:t>
            </a:r>
            <a:endParaRPr lang="en-GB" dirty="0"/>
          </a:p>
        </p:txBody>
      </p:sp>
    </p:spTree>
    <p:extLst>
      <p:ext uri="{BB962C8B-B14F-4D97-AF65-F5344CB8AC3E}">
        <p14:creationId xmlns:p14="http://schemas.microsoft.com/office/powerpoint/2010/main" val="2787888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BLP- the four </a:t>
            </a:r>
            <a:r>
              <a:rPr lang="en-GB" dirty="0" err="1" smtClean="0"/>
              <a:t>Rs</a:t>
            </a:r>
            <a:endParaRPr lang="en-GB" dirty="0"/>
          </a:p>
        </p:txBody>
      </p:sp>
      <p:pic>
        <p:nvPicPr>
          <p:cNvPr id="3074" name="Picture 2" descr="http://aomschool.thedeantrust.co.uk/wp-content/uploads/2014/01/learning-capacities-diagram.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41056" y="1329236"/>
            <a:ext cx="6985272" cy="4656848"/>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360714" y="5986084"/>
            <a:ext cx="9470572" cy="369332"/>
          </a:xfrm>
          <a:prstGeom prst="rect">
            <a:avLst/>
          </a:prstGeom>
          <a:noFill/>
        </p:spPr>
        <p:txBody>
          <a:bodyPr wrap="square" rtlCol="0">
            <a:spAutoFit/>
          </a:bodyPr>
          <a:lstStyle/>
          <a:p>
            <a:r>
              <a:rPr lang="en-GB" dirty="0" smtClean="0"/>
              <a:t>Use of split screen objectives</a:t>
            </a:r>
            <a:endParaRPr lang="en-GB" dirty="0"/>
          </a:p>
        </p:txBody>
      </p:sp>
    </p:spTree>
    <p:extLst>
      <p:ext uri="{BB962C8B-B14F-4D97-AF65-F5344CB8AC3E}">
        <p14:creationId xmlns:p14="http://schemas.microsoft.com/office/powerpoint/2010/main" val="211682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Stuck Poster</a:t>
            </a:r>
            <a:endParaRPr lang="en-GB" dirty="0"/>
          </a:p>
        </p:txBody>
      </p:sp>
      <p:sp>
        <p:nvSpPr>
          <p:cNvPr id="3" name="Content Placeholder 2"/>
          <p:cNvSpPr>
            <a:spLocks noGrp="1"/>
          </p:cNvSpPr>
          <p:nvPr>
            <p:ph idx="1"/>
          </p:nvPr>
        </p:nvSpPr>
        <p:spPr/>
        <p:txBody>
          <a:bodyPr/>
          <a:lstStyle/>
          <a:p>
            <a:r>
              <a:rPr lang="en-GB" dirty="0" smtClean="0"/>
              <a:t>On display in the classroom</a:t>
            </a:r>
          </a:p>
          <a:p>
            <a:r>
              <a:rPr lang="en-GB" dirty="0" smtClean="0"/>
              <a:t>Was a working document</a:t>
            </a:r>
          </a:p>
          <a:p>
            <a:r>
              <a:rPr lang="en-GB" dirty="0" smtClean="0"/>
              <a:t>Students were encouraged to refer to it</a:t>
            </a:r>
          </a:p>
          <a:p>
            <a:r>
              <a:rPr lang="en-GB" dirty="0" smtClean="0"/>
              <a:t>Students said they found it useful </a:t>
            </a:r>
            <a:endParaRPr lang="en-GB" dirty="0"/>
          </a:p>
        </p:txBody>
      </p:sp>
    </p:spTree>
    <p:extLst>
      <p:ext uri="{BB962C8B-B14F-4D97-AF65-F5344CB8AC3E}">
        <p14:creationId xmlns:p14="http://schemas.microsoft.com/office/powerpoint/2010/main" val="1398184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Methodology</a:t>
            </a:r>
            <a:endParaRPr lang="en-GB" dirty="0"/>
          </a:p>
        </p:txBody>
      </p:sp>
      <p:sp>
        <p:nvSpPr>
          <p:cNvPr id="3" name="Content Placeholder 2"/>
          <p:cNvSpPr>
            <a:spLocks noGrp="1"/>
          </p:cNvSpPr>
          <p:nvPr>
            <p:ph idx="1"/>
          </p:nvPr>
        </p:nvSpPr>
        <p:spPr>
          <a:xfrm>
            <a:off x="1042736" y="1368424"/>
            <a:ext cx="10515600" cy="4351338"/>
          </a:xfrm>
        </p:spPr>
        <p:txBody>
          <a:bodyPr/>
          <a:lstStyle/>
          <a:p>
            <a:r>
              <a:rPr lang="en-GB" dirty="0" smtClean="0"/>
              <a:t>Action research </a:t>
            </a:r>
          </a:p>
          <a:p>
            <a:pPr marL="0" indent="0">
              <a:buNone/>
            </a:pPr>
            <a:endParaRPr lang="en-GB" dirty="0" smtClean="0"/>
          </a:p>
          <a:p>
            <a:pPr marL="0" indent="0">
              <a:buNone/>
            </a:pPr>
            <a:endParaRPr lang="en-GB" dirty="0"/>
          </a:p>
          <a:p>
            <a:pPr marL="0" indent="0">
              <a:buNone/>
            </a:pPr>
            <a:endParaRPr lang="en-GB" dirty="0"/>
          </a:p>
        </p:txBody>
      </p:sp>
      <p:pic>
        <p:nvPicPr>
          <p:cNvPr id="1028" name="Picture 4" descr="http://image.slidesharecdn.com/nyxegkyusuabo4bfwggs-signature-feeb2208f95d1dbaf815c3c6d788e837b3d8857ad5432b8d9076b8fa9dc4ad6c-poli-140722093110-phpapp01/95/action-research-introduction-6-638.jpg?cb=140602154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0732" y="870034"/>
            <a:ext cx="6076950" cy="45624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38042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1669</TotalTime>
  <Words>1179</Words>
  <Application>Microsoft Office PowerPoint</Application>
  <PresentationFormat>Widescreen</PresentationFormat>
  <Paragraphs>119</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Times New Roman</vt:lpstr>
      <vt:lpstr>Office Theme</vt:lpstr>
      <vt:lpstr>Developing Mathematical Resilience in KS4 Mathematics</vt:lpstr>
      <vt:lpstr>My school</vt:lpstr>
      <vt:lpstr>What were the main issues with our students who were on a grade D?</vt:lpstr>
      <vt:lpstr>Johnston-Wilder &amp; Lee’s Growth Zone Model (2013)</vt:lpstr>
      <vt:lpstr>Mathematical Resilience</vt:lpstr>
      <vt:lpstr>Main intervention tools</vt:lpstr>
      <vt:lpstr>BLP- the four Rs</vt:lpstr>
      <vt:lpstr>The Stuck Poster</vt:lpstr>
      <vt:lpstr>Methodology</vt:lpstr>
      <vt:lpstr>Methods of data collection</vt:lpstr>
      <vt:lpstr>Student journals- bookmark prompts</vt:lpstr>
      <vt:lpstr>The interventions</vt:lpstr>
      <vt:lpstr>Intervention one: plotting coordinates</vt:lpstr>
      <vt:lpstr>Outcomes</vt:lpstr>
      <vt:lpstr>Intervention two: planning a trip</vt:lpstr>
      <vt:lpstr>Observations</vt:lpstr>
      <vt:lpstr>Intervention 3: Drawing straight line graphs</vt:lpstr>
      <vt:lpstr>Outcome</vt:lpstr>
      <vt:lpstr>Should I give up?</vt:lpstr>
      <vt:lpstr>Intervention eight: the history of mathematics </vt:lpstr>
      <vt:lpstr>Outcomes</vt:lpstr>
      <vt:lpstr>Advice for those wanting to try something similar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Mathematical Resilience in KS4 Mathematics</dc:title>
  <dc:creator>Teacher</dc:creator>
  <cp:lastModifiedBy>clare</cp:lastModifiedBy>
  <cp:revision>23</cp:revision>
  <dcterms:created xsi:type="dcterms:W3CDTF">2016-03-03T18:13:55Z</dcterms:created>
  <dcterms:modified xsi:type="dcterms:W3CDTF">2016-03-15T15:57:04Z</dcterms:modified>
</cp:coreProperties>
</file>