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4"/>
  </p:notesMasterIdLst>
  <p:sldIdLst>
    <p:sldId id="427" r:id="rId5"/>
    <p:sldId id="368" r:id="rId6"/>
    <p:sldId id="481" r:id="rId7"/>
    <p:sldId id="261" r:id="rId8"/>
    <p:sldId id="394" r:id="rId9"/>
    <p:sldId id="479" r:id="rId10"/>
    <p:sldId id="361" r:id="rId11"/>
    <p:sldId id="482" r:id="rId12"/>
    <p:sldId id="471" r:id="rId13"/>
    <p:sldId id="493" r:id="rId14"/>
    <p:sldId id="502" r:id="rId15"/>
    <p:sldId id="484" r:id="rId16"/>
    <p:sldId id="486" r:id="rId17"/>
    <p:sldId id="500" r:id="rId18"/>
    <p:sldId id="483" r:id="rId19"/>
    <p:sldId id="496" r:id="rId20"/>
    <p:sldId id="474" r:id="rId21"/>
    <p:sldId id="393" r:id="rId22"/>
    <p:sldId id="497" r:id="rId23"/>
    <p:sldId id="494" r:id="rId24"/>
    <p:sldId id="495" r:id="rId25"/>
    <p:sldId id="480" r:id="rId26"/>
    <p:sldId id="472" r:id="rId27"/>
    <p:sldId id="487" r:id="rId28"/>
    <p:sldId id="498" r:id="rId29"/>
    <p:sldId id="477" r:id="rId30"/>
    <p:sldId id="491" r:id="rId31"/>
    <p:sldId id="468" r:id="rId32"/>
    <p:sldId id="488"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 De Gees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D38"/>
    <a:srgbClr val="3C9E78"/>
    <a:srgbClr val="02ACEF"/>
    <a:srgbClr val="92278F"/>
    <a:srgbClr val="0084B6"/>
    <a:srgbClr val="3A3A3D"/>
    <a:srgbClr val="015094"/>
    <a:srgbClr val="004A8F"/>
    <a:srgbClr val="358EA6"/>
    <a:srgbClr val="C9C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1" autoAdjust="0"/>
    <p:restoredTop sz="94957" autoAdjust="0"/>
  </p:normalViewPr>
  <p:slideViewPr>
    <p:cSldViewPr snapToGrid="0">
      <p:cViewPr varScale="1">
        <p:scale>
          <a:sx n="75" d="100"/>
          <a:sy n="75" d="100"/>
        </p:scale>
        <p:origin x="1248" y="72"/>
      </p:cViewPr>
      <p:guideLst>
        <p:guide orient="horz" pos="2160"/>
        <p:guide pos="2880"/>
      </p:guideLst>
    </p:cSldViewPr>
  </p:slideViewPr>
  <p:outlineViewPr>
    <p:cViewPr>
      <p:scale>
        <a:sx n="33" d="100"/>
        <a:sy n="33" d="100"/>
      </p:scale>
      <p:origin x="0" y="-2298"/>
    </p:cViewPr>
  </p:outlineViewPr>
  <p:notesTextViewPr>
    <p:cViewPr>
      <p:scale>
        <a:sx n="1" d="1"/>
        <a:sy n="1" d="1"/>
      </p:scale>
      <p:origin x="0" y="0"/>
    </p:cViewPr>
  </p:notesTextViewPr>
  <p:sorterViewPr>
    <p:cViewPr varScale="1">
      <p:scale>
        <a:sx n="100" d="100"/>
        <a:sy n="100" d="100"/>
      </p:scale>
      <p:origin x="0" y="4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4076767-1897-4ABE-ABCC-E417C75B9CBB}" type="datetimeFigureOut">
              <a:rPr lang="en-GB" smtClean="0"/>
              <a:t>15/03/2016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59C2F55-AC54-4291-B4E5-AD22FC7A365D}" type="slidenum">
              <a:rPr lang="en-GB" smtClean="0"/>
              <a:t>‹#›</a:t>
            </a:fld>
            <a:endParaRPr lang="en-GB"/>
          </a:p>
        </p:txBody>
      </p:sp>
    </p:spTree>
    <p:extLst>
      <p:ext uri="{BB962C8B-B14F-4D97-AF65-F5344CB8AC3E}">
        <p14:creationId xmlns:p14="http://schemas.microsoft.com/office/powerpoint/2010/main" val="212685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Abstract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of the mathematics research projects I have been involved in over the years included an aspect of developing resilience in learning.  National Numeracy, where I am currently involved in research, monitoring and evaluation, believes a change in attitude about value of maths, growth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and resilience is needed to improve levels of numeracy, and this is monitored and evaluated in all the activities and projects of National Numeracy.</a:t>
            </a:r>
          </a:p>
          <a:p>
            <a:r>
              <a:rPr lang="en-GB" sz="1200" kern="1200" dirty="0" smtClean="0">
                <a:solidFill>
                  <a:schemeClr val="tx1"/>
                </a:solidFill>
                <a:effectLst/>
                <a:latin typeface="+mn-lt"/>
                <a:ea typeface="+mn-ea"/>
                <a:cs typeface="+mn-cs"/>
              </a:rPr>
              <a:t>Recent research we conducted with focus groups of 18 to 24 year old adults with low attainment in mathematics suggests that although these young adults might take a positive stance towards the value of mathematics, believe in a growth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and have the will to be resilient, they seem to lack a resourcefulness to be or become mathematical resilient. This presentation will (start to) explore what kind of resourcefulness could be useful and needed for learners of any age to become mathematical resilient.</a:t>
            </a:r>
          </a:p>
          <a:p>
            <a:endParaRPr lang="en-US" dirty="0"/>
          </a:p>
        </p:txBody>
      </p:sp>
      <p:sp>
        <p:nvSpPr>
          <p:cNvPr id="4" name="Slide Number Placeholder 3"/>
          <p:cNvSpPr>
            <a:spLocks noGrp="1"/>
          </p:cNvSpPr>
          <p:nvPr>
            <p:ph type="sldNum" sz="quarter" idx="10"/>
          </p:nvPr>
        </p:nvSpPr>
        <p:spPr/>
        <p:txBody>
          <a:bodyPr/>
          <a:lstStyle/>
          <a:p>
            <a:fld id="{259C2F55-AC54-4291-B4E5-AD22FC7A365D}" type="slidenum">
              <a:rPr lang="en-GB" smtClean="0"/>
              <a:t>1</a:t>
            </a:fld>
            <a:endParaRPr lang="en-GB"/>
          </a:p>
        </p:txBody>
      </p:sp>
    </p:spTree>
    <p:extLst>
      <p:ext uri="{BB962C8B-B14F-4D97-AF65-F5344CB8AC3E}">
        <p14:creationId xmlns:p14="http://schemas.microsoft.com/office/powerpoint/2010/main" val="279711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propose to </a:t>
            </a:r>
            <a:endParaRPr lang="en-US" dirty="0"/>
          </a:p>
        </p:txBody>
      </p:sp>
      <p:sp>
        <p:nvSpPr>
          <p:cNvPr id="4" name="Slide Number Placeholder 3"/>
          <p:cNvSpPr>
            <a:spLocks noGrp="1"/>
          </p:cNvSpPr>
          <p:nvPr>
            <p:ph type="sldNum" sz="quarter" idx="10"/>
          </p:nvPr>
        </p:nvSpPr>
        <p:spPr/>
        <p:txBody>
          <a:bodyPr/>
          <a:lstStyle/>
          <a:p>
            <a:fld id="{259C2F55-AC54-4291-B4E5-AD22FC7A365D}" type="slidenum">
              <a:rPr lang="en-GB" smtClean="0"/>
              <a:t>25</a:t>
            </a:fld>
            <a:endParaRPr lang="en-GB"/>
          </a:p>
        </p:txBody>
      </p:sp>
    </p:spTree>
    <p:extLst>
      <p:ext uri="{BB962C8B-B14F-4D97-AF65-F5344CB8AC3E}">
        <p14:creationId xmlns:p14="http://schemas.microsoft.com/office/powerpoint/2010/main" val="387974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C2F55-AC54-4291-B4E5-AD22FC7A365D}" type="slidenum">
              <a:rPr lang="en-GB" smtClean="0"/>
              <a:t>3</a:t>
            </a:fld>
            <a:endParaRPr lang="en-GB"/>
          </a:p>
        </p:txBody>
      </p:sp>
    </p:spTree>
    <p:extLst>
      <p:ext uri="{BB962C8B-B14F-4D97-AF65-F5344CB8AC3E}">
        <p14:creationId xmlns:p14="http://schemas.microsoft.com/office/powerpoint/2010/main" val="212143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dirty="0" smtClean="0"/>
              <a:t>Some</a:t>
            </a:r>
            <a:r>
              <a:rPr lang="en-GB" baseline="0" dirty="0" smtClean="0"/>
              <a:t> projects, also ‘The Challenge’ which has about 30 000 users per year, and increasing</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FC51D32-3C34-4CC0-B1C8-B7CDA258413E}" type="slidenum">
              <a:rPr lang="en-GB" smtClean="0"/>
              <a:t>7</a:t>
            </a:fld>
            <a:endParaRPr lang="en-GB" dirty="0"/>
          </a:p>
        </p:txBody>
      </p:sp>
    </p:spTree>
    <p:extLst>
      <p:ext uri="{BB962C8B-B14F-4D97-AF65-F5344CB8AC3E}">
        <p14:creationId xmlns:p14="http://schemas.microsoft.com/office/powerpoint/2010/main" val="57827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p>
          <a:p>
            <a:pPr>
              <a:defRPr/>
            </a:pPr>
            <a:r>
              <a:rPr lang="en-GB" sz="1200" dirty="0" smtClean="0">
                <a:solidFill>
                  <a:srgbClr val="525252"/>
                </a:solidFill>
              </a:rPr>
              <a:t>0.00 – 0.25</a:t>
            </a:r>
          </a:p>
          <a:p>
            <a:pPr>
              <a:defRPr/>
            </a:pPr>
            <a:r>
              <a:rPr lang="en-GB" sz="1200" dirty="0" smtClean="0">
                <a:solidFill>
                  <a:srgbClr val="525252"/>
                </a:solidFill>
              </a:rPr>
              <a:t>2.25 – 4.45</a:t>
            </a:r>
          </a:p>
          <a:p>
            <a:pPr>
              <a:defRPr/>
            </a:pPr>
            <a:r>
              <a:rPr lang="en-GB" sz="1200" dirty="0" smtClean="0">
                <a:solidFill>
                  <a:srgbClr val="525252"/>
                </a:solidFill>
              </a:rPr>
              <a:t>15.15 – 16.15</a:t>
            </a:r>
          </a:p>
          <a:p>
            <a:endParaRPr lang="en-US" dirty="0"/>
          </a:p>
        </p:txBody>
      </p:sp>
      <p:sp>
        <p:nvSpPr>
          <p:cNvPr id="4" name="Slide Number Placeholder 3"/>
          <p:cNvSpPr>
            <a:spLocks noGrp="1"/>
          </p:cNvSpPr>
          <p:nvPr>
            <p:ph type="sldNum" sz="quarter" idx="10"/>
          </p:nvPr>
        </p:nvSpPr>
        <p:spPr/>
        <p:txBody>
          <a:bodyPr/>
          <a:lstStyle/>
          <a:p>
            <a:fld id="{259C2F55-AC54-4291-B4E5-AD22FC7A365D}" type="slidenum">
              <a:rPr lang="en-GB" smtClean="0"/>
              <a:t>9</a:t>
            </a:fld>
            <a:endParaRPr lang="en-GB"/>
          </a:p>
        </p:txBody>
      </p:sp>
    </p:spTree>
    <p:extLst>
      <p:ext uri="{BB962C8B-B14F-4D97-AF65-F5344CB8AC3E}">
        <p14:creationId xmlns:p14="http://schemas.microsoft.com/office/powerpoint/2010/main" val="65646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smtClean="0"/>
          </a:p>
          <a:p>
            <a:endParaRPr lang="en-US" dirty="0"/>
          </a:p>
        </p:txBody>
      </p:sp>
      <p:sp>
        <p:nvSpPr>
          <p:cNvPr id="4" name="Slide Number Placeholder 3"/>
          <p:cNvSpPr>
            <a:spLocks noGrp="1"/>
          </p:cNvSpPr>
          <p:nvPr>
            <p:ph type="sldNum" sz="quarter" idx="10"/>
          </p:nvPr>
        </p:nvSpPr>
        <p:spPr/>
        <p:txBody>
          <a:bodyPr/>
          <a:lstStyle/>
          <a:p>
            <a:fld id="{259C2F55-AC54-4291-B4E5-AD22FC7A365D}" type="slidenum">
              <a:rPr lang="en-GB" smtClean="0"/>
              <a:t>12</a:t>
            </a:fld>
            <a:endParaRPr lang="en-GB"/>
          </a:p>
        </p:txBody>
      </p:sp>
    </p:spTree>
    <p:extLst>
      <p:ext uri="{BB962C8B-B14F-4D97-AF65-F5344CB8AC3E}">
        <p14:creationId xmlns:p14="http://schemas.microsoft.com/office/powerpoint/2010/main" val="136894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So believe this, and have been using this to develop materials and tasks.  For example the TESS-India materials that Clare and I worked on</a:t>
            </a:r>
          </a:p>
          <a:p>
            <a:endParaRPr lang="en-GB" sz="1200" dirty="0" smtClean="0"/>
          </a:p>
          <a:p>
            <a:endParaRPr lang="en-US" dirty="0"/>
          </a:p>
        </p:txBody>
      </p:sp>
      <p:sp>
        <p:nvSpPr>
          <p:cNvPr id="4" name="Slide Number Placeholder 3"/>
          <p:cNvSpPr>
            <a:spLocks noGrp="1"/>
          </p:cNvSpPr>
          <p:nvPr>
            <p:ph type="sldNum" sz="quarter" idx="10"/>
          </p:nvPr>
        </p:nvSpPr>
        <p:spPr/>
        <p:txBody>
          <a:bodyPr/>
          <a:lstStyle/>
          <a:p>
            <a:fld id="{259C2F55-AC54-4291-B4E5-AD22FC7A365D}" type="slidenum">
              <a:rPr lang="en-GB" smtClean="0"/>
              <a:t>13</a:t>
            </a:fld>
            <a:endParaRPr lang="en-GB"/>
          </a:p>
        </p:txBody>
      </p:sp>
    </p:spTree>
    <p:extLst>
      <p:ext uri="{BB962C8B-B14F-4D97-AF65-F5344CB8AC3E}">
        <p14:creationId xmlns:p14="http://schemas.microsoft.com/office/powerpoint/2010/main" val="136894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happened to make me think.</a:t>
            </a:r>
          </a:p>
          <a:p>
            <a:endParaRPr lang="en-US" dirty="0" smtClean="0"/>
          </a:p>
          <a:p>
            <a:r>
              <a:rPr lang="en-US" dirty="0" smtClean="0"/>
              <a:t>Will talk later about what it means this ‘being numerate’</a:t>
            </a:r>
            <a:endParaRPr lang="en-US" dirty="0"/>
          </a:p>
        </p:txBody>
      </p:sp>
      <p:sp>
        <p:nvSpPr>
          <p:cNvPr id="4" name="Slide Number Placeholder 3"/>
          <p:cNvSpPr>
            <a:spLocks noGrp="1"/>
          </p:cNvSpPr>
          <p:nvPr>
            <p:ph type="sldNum" sz="quarter" idx="10"/>
          </p:nvPr>
        </p:nvSpPr>
        <p:spPr/>
        <p:txBody>
          <a:bodyPr/>
          <a:lstStyle/>
          <a:p>
            <a:fld id="{259C2F55-AC54-4291-B4E5-AD22FC7A365D}" type="slidenum">
              <a:rPr lang="en-GB" smtClean="0"/>
              <a:t>15</a:t>
            </a:fld>
            <a:endParaRPr lang="en-GB"/>
          </a:p>
        </p:txBody>
      </p:sp>
    </p:spTree>
    <p:extLst>
      <p:ext uri="{BB962C8B-B14F-4D97-AF65-F5344CB8AC3E}">
        <p14:creationId xmlns:p14="http://schemas.microsoft.com/office/powerpoint/2010/main" val="209519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59C2F55-AC54-4291-B4E5-AD22FC7A365D}" type="slidenum">
              <a:rPr lang="en-GB" smtClean="0"/>
              <a:t>19</a:t>
            </a:fld>
            <a:endParaRPr lang="en-GB"/>
          </a:p>
        </p:txBody>
      </p:sp>
    </p:spTree>
    <p:extLst>
      <p:ext uri="{BB962C8B-B14F-4D97-AF65-F5344CB8AC3E}">
        <p14:creationId xmlns:p14="http://schemas.microsoft.com/office/powerpoint/2010/main" val="209519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C2F55-AC54-4291-B4E5-AD22FC7A365D}" type="slidenum">
              <a:rPr lang="en-GB" smtClean="0"/>
              <a:t>23</a:t>
            </a:fld>
            <a:endParaRPr lang="en-GB"/>
          </a:p>
        </p:txBody>
      </p:sp>
    </p:spTree>
    <p:extLst>
      <p:ext uri="{BB962C8B-B14F-4D97-AF65-F5344CB8AC3E}">
        <p14:creationId xmlns:p14="http://schemas.microsoft.com/office/powerpoint/2010/main" val="111674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8" y="2609528"/>
            <a:ext cx="7772400" cy="1467544"/>
          </a:xfrm>
        </p:spPr>
        <p:txBody>
          <a:bodyPr>
            <a:normAutofit/>
          </a:bodyPr>
          <a:lstStyle>
            <a:lvl1pPr>
              <a:lnSpc>
                <a:spcPct val="90000"/>
              </a:lnSpc>
              <a:defRPr sz="32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23528" y="4437112"/>
            <a:ext cx="7776864" cy="1656184"/>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a:xfrm>
            <a:off x="323528" y="6356350"/>
            <a:ext cx="5768280" cy="365125"/>
          </a:xfrm>
        </p:spPr>
        <p:txBody>
          <a:bodyPr/>
          <a:lstStyle>
            <a:lvl1pPr>
              <a:defRPr sz="800">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5441DC1-111B-4D87-885E-F8F114E9B8AC}" type="slidenum">
              <a:rPr lang="en-GB" smtClean="0"/>
              <a:t>‹#›</a:t>
            </a:fld>
            <a:endParaRPr lang="en-GB"/>
          </a:p>
        </p:txBody>
      </p:sp>
    </p:spTree>
    <p:extLst>
      <p:ext uri="{BB962C8B-B14F-4D97-AF65-F5344CB8AC3E}">
        <p14:creationId xmlns:p14="http://schemas.microsoft.com/office/powerpoint/2010/main" val="915416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5904656" cy="648072"/>
          </a:xfrm>
        </p:spPr>
        <p:txBody>
          <a:bodyPr anchor="t"/>
          <a:lstStyle>
            <a:lvl1pPr algn="l">
              <a:defRPr sz="1600" b="0">
                <a:solidFill>
                  <a:schemeClr val="tx1"/>
                </a:solidFill>
              </a:defRPr>
            </a:lvl1pPr>
          </a:lstStyle>
          <a:p>
            <a:r>
              <a:rPr lang="en-US" smtClean="0"/>
              <a:t>Click to edit Master title style</a:t>
            </a:r>
            <a:endParaRPr lang="en-GB" dirty="0"/>
          </a:p>
        </p:txBody>
      </p:sp>
      <p:sp>
        <p:nvSpPr>
          <p:cNvPr id="8" name="Footer Placeholder 4"/>
          <p:cNvSpPr>
            <a:spLocks noGrp="1"/>
          </p:cNvSpPr>
          <p:nvPr>
            <p:ph type="ftr" sz="quarter" idx="11"/>
          </p:nvPr>
        </p:nvSpPr>
        <p:spPr>
          <a:xfrm>
            <a:off x="323528" y="6356350"/>
            <a:ext cx="5624264" cy="365125"/>
          </a:xfrm>
        </p:spPr>
        <p:txBody>
          <a:bodyPr lIns="0" tIns="0" rIns="0" bIns="0"/>
          <a:lstStyle>
            <a:lvl1pPr>
              <a:defRPr>
                <a:solidFill>
                  <a:srgbClr val="575752"/>
                </a:solidFill>
              </a:defRPr>
            </a:lvl1pPr>
          </a:lstStyle>
          <a:p>
            <a:endParaRPr lang="en-GB"/>
          </a:p>
        </p:txBody>
      </p:sp>
      <p:sp>
        <p:nvSpPr>
          <p:cNvPr id="9" name="Slide Number Placeholder 5"/>
          <p:cNvSpPr>
            <a:spLocks noGrp="1"/>
          </p:cNvSpPr>
          <p:nvPr>
            <p:ph type="sldNum" sz="quarter" idx="12"/>
          </p:nvPr>
        </p:nvSpPr>
        <p:spPr>
          <a:xfrm>
            <a:off x="6481192" y="6356350"/>
            <a:ext cx="2411288" cy="365125"/>
          </a:xfrm>
        </p:spPr>
        <p:txBody>
          <a:bodyPr/>
          <a:lstStyle/>
          <a:p>
            <a:fld id="{95441DC1-111B-4D87-885E-F8F114E9B8AC}" type="slidenum">
              <a:rPr lang="en-GB" smtClean="0"/>
              <a:t>‹#›</a:t>
            </a:fld>
            <a:endParaRPr lang="en-GB"/>
          </a:p>
        </p:txBody>
      </p:sp>
      <p:sp>
        <p:nvSpPr>
          <p:cNvPr id="6" name="Picture Placeholder 2"/>
          <p:cNvSpPr>
            <a:spLocks noGrp="1"/>
          </p:cNvSpPr>
          <p:nvPr>
            <p:ph type="pic" idx="1"/>
          </p:nvPr>
        </p:nvSpPr>
        <p:spPr>
          <a:xfrm>
            <a:off x="323528" y="980728"/>
            <a:ext cx="8496944" cy="52565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Tree>
    <p:extLst>
      <p:ext uri="{BB962C8B-B14F-4D97-AF65-F5344CB8AC3E}">
        <p14:creationId xmlns:p14="http://schemas.microsoft.com/office/powerpoint/2010/main" val="2386022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BBFF"/>
                </a:solidFill>
              </a:defRPr>
            </a:lvl1pPr>
          </a:lstStyle>
          <a:p>
            <a:r>
              <a:rPr lang="en-US" smtClean="0"/>
              <a:t>Click to edit Master title style</a:t>
            </a:r>
            <a:endParaRPr lang="en-GB" dirty="0"/>
          </a:p>
        </p:txBody>
      </p:sp>
      <p:sp>
        <p:nvSpPr>
          <p:cNvPr id="6" name="Slide Number Placeholder 5"/>
          <p:cNvSpPr>
            <a:spLocks noGrp="1"/>
          </p:cNvSpPr>
          <p:nvPr>
            <p:ph type="sldNum" sz="quarter" idx="12"/>
          </p:nvPr>
        </p:nvSpPr>
        <p:spPr/>
        <p:txBody>
          <a:bodyPr/>
          <a:lstStyle/>
          <a:p>
            <a:fld id="{95441DC1-111B-4D87-885E-F8F114E9B8AC}" type="slidenum">
              <a:rPr lang="en-GB" smtClean="0"/>
              <a:t>‹#›</a:t>
            </a:fld>
            <a:endParaRPr lang="en-GB"/>
          </a:p>
        </p:txBody>
      </p:sp>
      <p:sp>
        <p:nvSpPr>
          <p:cNvPr id="7" name="Footer Placeholder 4"/>
          <p:cNvSpPr>
            <a:spLocks noGrp="1"/>
          </p:cNvSpPr>
          <p:nvPr>
            <p:ph type="ftr" sz="quarter" idx="11"/>
          </p:nvPr>
        </p:nvSpPr>
        <p:spPr>
          <a:xfrm>
            <a:off x="323528" y="6356350"/>
            <a:ext cx="5696272" cy="365125"/>
          </a:xfrm>
        </p:spPr>
        <p:txBody>
          <a:bodyPr lIns="0" tIns="0" rIns="0" bIns="0"/>
          <a:lstStyle>
            <a:lvl1pPr>
              <a:defRPr>
                <a:solidFill>
                  <a:srgbClr val="575752"/>
                </a:solidFill>
              </a:defRPr>
            </a:lvl1pPr>
          </a:lstStyle>
          <a:p>
            <a:endParaRPr lang="en-GB"/>
          </a:p>
        </p:txBody>
      </p:sp>
      <p:sp>
        <p:nvSpPr>
          <p:cNvPr id="5" name="Text Placeholder 2"/>
          <p:cNvSpPr>
            <a:spLocks noGrp="1"/>
          </p:cNvSpPr>
          <p:nvPr>
            <p:ph idx="1"/>
          </p:nvPr>
        </p:nvSpPr>
        <p:spPr>
          <a:xfrm>
            <a:off x="323528" y="1844824"/>
            <a:ext cx="4176464" cy="439248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Picture Placeholder 3"/>
          <p:cNvSpPr>
            <a:spLocks noGrp="1"/>
          </p:cNvSpPr>
          <p:nvPr>
            <p:ph type="pic" sz="quarter" idx="13"/>
          </p:nvPr>
        </p:nvSpPr>
        <p:spPr>
          <a:xfrm>
            <a:off x="4787900" y="1844675"/>
            <a:ext cx="4032250" cy="4392613"/>
          </a:xfrm>
        </p:spPr>
        <p:txBody>
          <a:bodyPr/>
          <a:lstStyle/>
          <a:p>
            <a:r>
              <a:rPr lang="en-US" smtClean="0"/>
              <a:t>Click icon to add picture</a:t>
            </a:r>
            <a:endParaRPr lang="en-US"/>
          </a:p>
        </p:txBody>
      </p:sp>
    </p:spTree>
    <p:extLst>
      <p:ext uri="{BB962C8B-B14F-4D97-AF65-F5344CB8AC3E}">
        <p14:creationId xmlns:p14="http://schemas.microsoft.com/office/powerpoint/2010/main" val="18972938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Slide Number Placeholder 5"/>
          <p:cNvSpPr>
            <a:spLocks noGrp="1"/>
          </p:cNvSpPr>
          <p:nvPr>
            <p:ph type="sldNum" sz="quarter" idx="12"/>
          </p:nvPr>
        </p:nvSpPr>
        <p:spPr/>
        <p:txBody>
          <a:bodyPr/>
          <a:lstStyle/>
          <a:p>
            <a:fld id="{C13D9B3C-AE5A-443F-AE1F-103B8EE8E682}" type="slidenum">
              <a:rPr lang="en-GB" smtClean="0"/>
              <a:t>‹#›</a:t>
            </a:fld>
            <a:endParaRPr lang="en-GB"/>
          </a:p>
        </p:txBody>
      </p:sp>
      <p:sp>
        <p:nvSpPr>
          <p:cNvPr id="7" name="Footer Placeholder 4"/>
          <p:cNvSpPr>
            <a:spLocks noGrp="1"/>
          </p:cNvSpPr>
          <p:nvPr>
            <p:ph type="ftr" sz="quarter" idx="11"/>
          </p:nvPr>
        </p:nvSpPr>
        <p:spPr>
          <a:xfrm>
            <a:off x="395536" y="6356352"/>
            <a:ext cx="5624264" cy="365125"/>
          </a:xfrm>
        </p:spPr>
        <p:txBody>
          <a:bodyPr lIns="0" tIns="0" rIns="0" bIns="0"/>
          <a:lstStyle>
            <a:lvl1pPr>
              <a:defRPr>
                <a:solidFill>
                  <a:schemeClr val="tx1">
                    <a:lumMod val="65000"/>
                    <a:lumOff val="35000"/>
                  </a:schemeClr>
                </a:solidFill>
              </a:defRPr>
            </a:lvl1pPr>
          </a:lstStyle>
          <a:p>
            <a:r>
              <a:rPr lang="en-GB" smtClean="0"/>
              <a:t>Copyright © National Numeracy 2013. All right reserved</a:t>
            </a:r>
            <a:endParaRPr lang="en-GB" dirty="0"/>
          </a:p>
        </p:txBody>
      </p:sp>
    </p:spTree>
    <p:extLst>
      <p:ext uri="{BB962C8B-B14F-4D97-AF65-F5344CB8AC3E}">
        <p14:creationId xmlns:p14="http://schemas.microsoft.com/office/powerpoint/2010/main" val="30868277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6" name="Slide Number Placeholder 5"/>
          <p:cNvSpPr>
            <a:spLocks noGrp="1"/>
          </p:cNvSpPr>
          <p:nvPr>
            <p:ph type="sldNum" sz="quarter" idx="12"/>
          </p:nvPr>
        </p:nvSpPr>
        <p:spPr/>
        <p:txBody>
          <a:bodyPr/>
          <a:lstStyle/>
          <a:p>
            <a:fld id="{C13D9B3C-AE5A-443F-AE1F-103B8EE8E682}" type="slidenum">
              <a:rPr lang="en-GB" smtClean="0"/>
              <a:t>‹#›</a:t>
            </a:fld>
            <a:endParaRPr lang="en-GB"/>
          </a:p>
        </p:txBody>
      </p:sp>
      <p:sp>
        <p:nvSpPr>
          <p:cNvPr id="7" name="Footer Placeholder 4"/>
          <p:cNvSpPr>
            <a:spLocks noGrp="1"/>
          </p:cNvSpPr>
          <p:nvPr>
            <p:ph type="ftr" sz="quarter" idx="11"/>
          </p:nvPr>
        </p:nvSpPr>
        <p:spPr>
          <a:xfrm>
            <a:off x="395536" y="6356352"/>
            <a:ext cx="5624264" cy="365125"/>
          </a:xfrm>
        </p:spPr>
        <p:txBody>
          <a:bodyPr lIns="0" tIns="0" rIns="0" bIns="0"/>
          <a:lstStyle>
            <a:lvl1pPr>
              <a:defRPr>
                <a:solidFill>
                  <a:schemeClr val="tx1">
                    <a:lumMod val="65000"/>
                    <a:lumOff val="35000"/>
                  </a:schemeClr>
                </a:solidFill>
              </a:defRPr>
            </a:lvl1pPr>
          </a:lstStyle>
          <a:p>
            <a:r>
              <a:rPr lang="en-GB" smtClean="0"/>
              <a:t>Copyright © National Numeracy 2013. All right reserved</a:t>
            </a:r>
            <a:endParaRPr lang="en-GB" dirty="0"/>
          </a:p>
        </p:txBody>
      </p:sp>
    </p:spTree>
    <p:extLst>
      <p:ext uri="{BB962C8B-B14F-4D97-AF65-F5344CB8AC3E}">
        <p14:creationId xmlns:p14="http://schemas.microsoft.com/office/powerpoint/2010/main" val="15236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27992" y="2609528"/>
            <a:ext cx="7772400" cy="1470025"/>
          </a:xfrm>
        </p:spPr>
        <p:txBody>
          <a:bodyPr>
            <a:normAutofit/>
          </a:bodyPr>
          <a:lstStyle>
            <a:lvl1pPr>
              <a:lnSpc>
                <a:spcPct val="90000"/>
              </a:lnSpc>
              <a:defRPr sz="320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327992" y="6356350"/>
            <a:ext cx="5768280" cy="365125"/>
          </a:xfrm>
        </p:spPr>
        <p:txBody>
          <a:bodyPr lIns="0" tIns="0" rIns="0" bIns="0"/>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441DC1-111B-4D87-885E-F8F114E9B8AC}" type="slidenum">
              <a:rPr lang="en-GB" smtClean="0"/>
              <a:t>‹#›</a:t>
            </a:fld>
            <a:endParaRPr lang="en-GB"/>
          </a:p>
        </p:txBody>
      </p:sp>
      <p:sp>
        <p:nvSpPr>
          <p:cNvPr id="9" name="Subtitle 2"/>
          <p:cNvSpPr>
            <a:spLocks noGrp="1"/>
          </p:cNvSpPr>
          <p:nvPr>
            <p:ph type="subTitle" idx="1"/>
          </p:nvPr>
        </p:nvSpPr>
        <p:spPr>
          <a:xfrm>
            <a:off x="327992" y="443711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832640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27992" y="2609528"/>
            <a:ext cx="7772400" cy="1470025"/>
          </a:xfrm>
        </p:spPr>
        <p:txBody>
          <a:bodyPr>
            <a:normAutofit/>
          </a:bodyPr>
          <a:lstStyle>
            <a:lvl1pPr>
              <a:lnSpc>
                <a:spcPct val="90000"/>
              </a:lnSpc>
              <a:defRPr sz="320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315888" y="6356350"/>
            <a:ext cx="5768280" cy="365125"/>
          </a:xfrm>
        </p:spPr>
        <p:txBody>
          <a:bodyPr lIns="0" tIns="0" rIns="0" bIns="0"/>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441DC1-111B-4D87-885E-F8F114E9B8AC}" type="slidenum">
              <a:rPr lang="en-GB" smtClean="0"/>
              <a:t>‹#›</a:t>
            </a:fld>
            <a:endParaRPr lang="en-GB"/>
          </a:p>
        </p:txBody>
      </p:sp>
      <p:sp>
        <p:nvSpPr>
          <p:cNvPr id="15" name="Subtitle 2"/>
          <p:cNvSpPr>
            <a:spLocks noGrp="1"/>
          </p:cNvSpPr>
          <p:nvPr>
            <p:ph type="subTitle" idx="1"/>
          </p:nvPr>
        </p:nvSpPr>
        <p:spPr>
          <a:xfrm>
            <a:off x="327992" y="443711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543274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27992" y="2609528"/>
            <a:ext cx="7772400" cy="1470025"/>
          </a:xfrm>
        </p:spPr>
        <p:txBody>
          <a:bodyPr>
            <a:normAutofit/>
          </a:bodyPr>
          <a:lstStyle>
            <a:lvl1pPr>
              <a:lnSpc>
                <a:spcPct val="90000"/>
              </a:lnSpc>
              <a:defRPr sz="320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315888" y="6356350"/>
            <a:ext cx="5768280" cy="365125"/>
          </a:xfrm>
        </p:spPr>
        <p:txBody>
          <a:bodyPr lIns="0" tIns="0" rIns="0" bIns="0"/>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441DC1-111B-4D87-885E-F8F114E9B8AC}" type="slidenum">
              <a:rPr lang="en-GB" smtClean="0"/>
              <a:t>‹#›</a:t>
            </a:fld>
            <a:endParaRPr lang="en-GB"/>
          </a:p>
        </p:txBody>
      </p:sp>
      <p:sp>
        <p:nvSpPr>
          <p:cNvPr id="9" name="Subtitle 2"/>
          <p:cNvSpPr>
            <a:spLocks noGrp="1"/>
          </p:cNvSpPr>
          <p:nvPr>
            <p:ph type="subTitle" idx="1"/>
          </p:nvPr>
        </p:nvSpPr>
        <p:spPr>
          <a:xfrm>
            <a:off x="327992" y="443711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1710378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27992" y="2609528"/>
            <a:ext cx="7772400" cy="1470025"/>
          </a:xfrm>
        </p:spPr>
        <p:txBody>
          <a:bodyPr>
            <a:normAutofit/>
          </a:bodyPr>
          <a:lstStyle>
            <a:lvl1pPr>
              <a:lnSpc>
                <a:spcPct val="90000"/>
              </a:lnSpc>
              <a:defRPr sz="3200">
                <a:solidFill>
                  <a:schemeClr val="tx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315888" y="6356350"/>
            <a:ext cx="5768280" cy="365125"/>
          </a:xfrm>
        </p:spPr>
        <p:txBody>
          <a:bodyPr lIns="0" tIns="0" rIns="0" bIns="0"/>
          <a:lstStyle>
            <a:lvl1pPr>
              <a:defRPr>
                <a:solidFill>
                  <a:srgbClr val="57575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575752"/>
                </a:solidFill>
              </a:defRPr>
            </a:lvl1pPr>
          </a:lstStyle>
          <a:p>
            <a:fld id="{95441DC1-111B-4D87-885E-F8F114E9B8AC}" type="slidenum">
              <a:rPr lang="en-GB" smtClean="0"/>
              <a:t>‹#›</a:t>
            </a:fld>
            <a:endParaRPr lang="en-GB"/>
          </a:p>
        </p:txBody>
      </p:sp>
      <p:sp>
        <p:nvSpPr>
          <p:cNvPr id="10" name="Subtitle 2"/>
          <p:cNvSpPr>
            <a:spLocks noGrp="1"/>
          </p:cNvSpPr>
          <p:nvPr>
            <p:ph type="subTitle" idx="1"/>
          </p:nvPr>
        </p:nvSpPr>
        <p:spPr>
          <a:xfrm>
            <a:off x="331440" y="4437112"/>
            <a:ext cx="6400800" cy="744488"/>
          </a:xfrm>
        </p:spPr>
        <p:txBody>
          <a:bodyPr>
            <a:normAutofit/>
          </a:bodyPr>
          <a:lstStyle>
            <a:lvl1pPr marL="0" indent="0" algn="l">
              <a:buNone/>
              <a:defRPr sz="2000">
                <a:solidFill>
                  <a:srgbClr val="57575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4377724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27992" y="2609528"/>
            <a:ext cx="7772400" cy="1470025"/>
          </a:xfrm>
        </p:spPr>
        <p:txBody>
          <a:bodyPr>
            <a:normAutofit/>
          </a:bodyPr>
          <a:lstStyle>
            <a:lvl1pPr>
              <a:lnSpc>
                <a:spcPct val="90000"/>
              </a:lnSpc>
              <a:defRPr sz="320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a:xfrm>
            <a:off x="315888" y="6356350"/>
            <a:ext cx="5768280" cy="365125"/>
          </a:xfrm>
        </p:spPr>
        <p:txBody>
          <a:bodyPr lIns="0" tIns="0" rIns="0" bIns="0"/>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441DC1-111B-4D87-885E-F8F114E9B8AC}" type="slidenum">
              <a:rPr lang="en-GB" smtClean="0"/>
              <a:t>‹#›</a:t>
            </a:fld>
            <a:endParaRPr lang="en-GB"/>
          </a:p>
        </p:txBody>
      </p:sp>
      <p:sp>
        <p:nvSpPr>
          <p:cNvPr id="9" name="Subtitle 2"/>
          <p:cNvSpPr>
            <a:spLocks noGrp="1"/>
          </p:cNvSpPr>
          <p:nvPr>
            <p:ph type="subTitle" idx="1"/>
          </p:nvPr>
        </p:nvSpPr>
        <p:spPr>
          <a:xfrm>
            <a:off x="327992" y="4437112"/>
            <a:ext cx="6400800" cy="744488"/>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9209388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BBBFF"/>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95441DC1-111B-4D87-885E-F8F114E9B8AC}" type="slidenum">
              <a:rPr lang="en-GB" smtClean="0"/>
              <a:t>‹#›</a:t>
            </a:fld>
            <a:endParaRPr lang="en-GB"/>
          </a:p>
        </p:txBody>
      </p:sp>
      <p:sp>
        <p:nvSpPr>
          <p:cNvPr id="8" name="Footer Placeholder 4"/>
          <p:cNvSpPr>
            <a:spLocks noGrp="1"/>
          </p:cNvSpPr>
          <p:nvPr>
            <p:ph type="ftr" sz="quarter" idx="11"/>
          </p:nvPr>
        </p:nvSpPr>
        <p:spPr>
          <a:xfrm>
            <a:off x="323528" y="6356350"/>
            <a:ext cx="5696272" cy="365125"/>
          </a:xfrm>
        </p:spPr>
        <p:txBody>
          <a:bodyPr lIns="0" tIns="0" rIns="0" bIns="0"/>
          <a:lstStyle>
            <a:lvl1pPr>
              <a:defRPr>
                <a:solidFill>
                  <a:srgbClr val="575752"/>
                </a:solidFill>
              </a:defRPr>
            </a:lvl1pPr>
          </a:lstStyle>
          <a:p>
            <a:endParaRPr lang="en-GB"/>
          </a:p>
        </p:txBody>
      </p:sp>
    </p:spTree>
    <p:extLst>
      <p:ext uri="{BB962C8B-B14F-4D97-AF65-F5344CB8AC3E}">
        <p14:creationId xmlns:p14="http://schemas.microsoft.com/office/powerpoint/2010/main" val="1696728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BBBFF"/>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23528" y="1844824"/>
            <a:ext cx="4104456" cy="4392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95441DC1-111B-4D87-885E-F8F114E9B8AC}" type="slidenum">
              <a:rPr lang="en-GB" smtClean="0"/>
              <a:t>‹#›</a:t>
            </a:fld>
            <a:endParaRPr lang="en-GB"/>
          </a:p>
        </p:txBody>
      </p:sp>
      <p:sp>
        <p:nvSpPr>
          <p:cNvPr id="8" name="Footer Placeholder 4"/>
          <p:cNvSpPr>
            <a:spLocks noGrp="1"/>
          </p:cNvSpPr>
          <p:nvPr>
            <p:ph type="ftr" sz="quarter" idx="11"/>
          </p:nvPr>
        </p:nvSpPr>
        <p:spPr>
          <a:xfrm>
            <a:off x="323528" y="6356350"/>
            <a:ext cx="5696272" cy="365125"/>
          </a:xfrm>
        </p:spPr>
        <p:txBody>
          <a:bodyPr lIns="0" tIns="0" rIns="0" bIns="0"/>
          <a:lstStyle>
            <a:lvl1pPr>
              <a:defRPr>
                <a:solidFill>
                  <a:srgbClr val="575752"/>
                </a:solidFill>
              </a:defRPr>
            </a:lvl1pPr>
          </a:lstStyle>
          <a:p>
            <a:endParaRPr lang="en-GB"/>
          </a:p>
        </p:txBody>
      </p:sp>
      <p:sp>
        <p:nvSpPr>
          <p:cNvPr id="7" name="Picture Placeholder 3"/>
          <p:cNvSpPr>
            <a:spLocks noGrp="1"/>
          </p:cNvSpPr>
          <p:nvPr>
            <p:ph type="pic" sz="quarter" idx="13"/>
          </p:nvPr>
        </p:nvSpPr>
        <p:spPr>
          <a:xfrm>
            <a:off x="4787900" y="1844675"/>
            <a:ext cx="4032250" cy="4392613"/>
          </a:xfrm>
        </p:spPr>
        <p:txBody>
          <a:bodyPr/>
          <a:lstStyle/>
          <a:p>
            <a:r>
              <a:rPr lang="en-US" smtClean="0"/>
              <a:t>Click icon to add picture</a:t>
            </a:r>
            <a:endParaRPr lang="en-US"/>
          </a:p>
        </p:txBody>
      </p:sp>
    </p:spTree>
    <p:extLst>
      <p:ext uri="{BB962C8B-B14F-4D97-AF65-F5344CB8AC3E}">
        <p14:creationId xmlns:p14="http://schemas.microsoft.com/office/powerpoint/2010/main" val="30752188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smtClean="0"/>
              <a:t>Click to edit Master title style</a:t>
            </a:r>
            <a:endParaRPr lang="en-GB" dirty="0"/>
          </a:p>
        </p:txBody>
      </p:sp>
      <p:sp>
        <p:nvSpPr>
          <p:cNvPr id="5" name="Slide Number Placeholder 4"/>
          <p:cNvSpPr>
            <a:spLocks noGrp="1"/>
          </p:cNvSpPr>
          <p:nvPr>
            <p:ph type="sldNum" sz="quarter" idx="12"/>
          </p:nvPr>
        </p:nvSpPr>
        <p:spPr/>
        <p:txBody>
          <a:bodyPr/>
          <a:lstStyle/>
          <a:p>
            <a:fld id="{95441DC1-111B-4D87-885E-F8F114E9B8AC}" type="slidenum">
              <a:rPr lang="en-GB" smtClean="0"/>
              <a:t>‹#›</a:t>
            </a:fld>
            <a:endParaRPr lang="en-GB"/>
          </a:p>
        </p:txBody>
      </p:sp>
      <p:sp>
        <p:nvSpPr>
          <p:cNvPr id="6" name="Footer Placeholder 4"/>
          <p:cNvSpPr>
            <a:spLocks noGrp="1"/>
          </p:cNvSpPr>
          <p:nvPr>
            <p:ph type="ftr" sz="quarter" idx="11"/>
          </p:nvPr>
        </p:nvSpPr>
        <p:spPr>
          <a:xfrm>
            <a:off x="323528" y="6356350"/>
            <a:ext cx="5696272" cy="365125"/>
          </a:xfrm>
        </p:spPr>
        <p:txBody>
          <a:bodyPr lIns="0" tIns="0" rIns="0" bIns="0"/>
          <a:lstStyle>
            <a:lvl1pPr>
              <a:defRPr>
                <a:solidFill>
                  <a:srgbClr val="575752"/>
                </a:solidFill>
              </a:defRPr>
            </a:lvl1pPr>
          </a:lstStyle>
          <a:p>
            <a:endParaRPr lang="en-GB"/>
          </a:p>
        </p:txBody>
      </p:sp>
      <p:sp>
        <p:nvSpPr>
          <p:cNvPr id="7" name="Picture Placeholder 2"/>
          <p:cNvSpPr>
            <a:spLocks noGrp="1"/>
          </p:cNvSpPr>
          <p:nvPr>
            <p:ph type="pic" idx="1"/>
          </p:nvPr>
        </p:nvSpPr>
        <p:spPr>
          <a:xfrm>
            <a:off x="323528" y="1772816"/>
            <a:ext cx="8496944" cy="44644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Tree>
    <p:extLst>
      <p:ext uri="{BB962C8B-B14F-4D97-AF65-F5344CB8AC3E}">
        <p14:creationId xmlns:p14="http://schemas.microsoft.com/office/powerpoint/2010/main" val="26982782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332656"/>
            <a:ext cx="5832648" cy="1152128"/>
          </a:xfrm>
          <a:prstGeom prst="rect">
            <a:avLst/>
          </a:prstGeom>
        </p:spPr>
        <p:txBody>
          <a:bodyPr vert="horz" lIns="0" tIns="0" rIns="0" bIns="0" rtlCol="0" anchor="b">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23528" y="1844824"/>
            <a:ext cx="6840760" cy="439248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23528" y="6356350"/>
            <a:ext cx="5696272" cy="365125"/>
          </a:xfrm>
          <a:prstGeom prst="rect">
            <a:avLst/>
          </a:prstGeom>
        </p:spPr>
        <p:txBody>
          <a:bodyPr vert="horz" lIns="0" tIns="0" rIns="0" bIns="0" rtlCol="0" anchor="ctr"/>
          <a:lstStyle>
            <a:lvl1pPr algn="l">
              <a:defRPr sz="800">
                <a:solidFill>
                  <a:schemeClr val="tx1"/>
                </a:solidFill>
              </a:defRPr>
            </a:lvl1pPr>
          </a:lstStyle>
          <a:p>
            <a:endParaRPr lang="en-GB"/>
          </a:p>
        </p:txBody>
      </p:sp>
      <p:sp>
        <p:nvSpPr>
          <p:cNvPr id="6" name="Slide Number Placeholder 5"/>
          <p:cNvSpPr>
            <a:spLocks noGrp="1"/>
          </p:cNvSpPr>
          <p:nvPr>
            <p:ph type="sldNum" sz="quarter" idx="4"/>
          </p:nvPr>
        </p:nvSpPr>
        <p:spPr>
          <a:xfrm>
            <a:off x="6553200" y="6356350"/>
            <a:ext cx="2339280" cy="365125"/>
          </a:xfrm>
          <a:prstGeom prst="rect">
            <a:avLst/>
          </a:prstGeom>
        </p:spPr>
        <p:txBody>
          <a:bodyPr vert="horz" lIns="91440" tIns="45720" rIns="91440" bIns="45720" rtlCol="0" anchor="ctr"/>
          <a:lstStyle>
            <a:lvl1pPr algn="r">
              <a:defRPr sz="800">
                <a:solidFill>
                  <a:srgbClr val="575752"/>
                </a:solidFill>
              </a:defRPr>
            </a:lvl1pPr>
          </a:lstStyle>
          <a:p>
            <a:fld id="{95441DC1-111B-4D87-885E-F8F114E9B8AC}" type="slidenum">
              <a:rPr lang="en-GB" smtClean="0"/>
              <a:t>‹#›</a:t>
            </a:fld>
            <a:endParaRPr lang="en-GB"/>
          </a:p>
        </p:txBody>
      </p:sp>
      <p:pic>
        <p:nvPicPr>
          <p:cNvPr id="16" name="Picture 15"/>
          <p:cNvPicPr>
            <a:picLocks noChangeAspect="1"/>
          </p:cNvPicPr>
          <p:nvPr/>
        </p:nvPicPr>
        <p:blipFill>
          <a:blip r:embed="rId15"/>
          <a:stretch>
            <a:fillRect/>
          </a:stretch>
        </p:blipFill>
        <p:spPr>
          <a:xfrm>
            <a:off x="0" y="30289"/>
            <a:ext cx="9144000" cy="687586"/>
          </a:xfrm>
          <a:prstGeom prst="rect">
            <a:avLst/>
          </a:prstGeom>
        </p:spPr>
      </p:pic>
      <p:cxnSp>
        <p:nvCxnSpPr>
          <p:cNvPr id="20" name="Straight Connector 19"/>
          <p:cNvCxnSpPr/>
          <p:nvPr/>
        </p:nvCxnSpPr>
        <p:spPr>
          <a:xfrm>
            <a:off x="323528" y="1556792"/>
            <a:ext cx="8496944" cy="0"/>
          </a:xfrm>
          <a:prstGeom prst="line">
            <a:avLst/>
          </a:prstGeom>
          <a:ln w="12700"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23528" y="6381328"/>
            <a:ext cx="8496944" cy="0"/>
          </a:xfrm>
          <a:prstGeom prst="line">
            <a:avLst/>
          </a:prstGeom>
          <a:ln w="12700"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0693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98" r:id="rId12"/>
    <p:sldLayoutId id="214748366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b="1" i="0" kern="1200">
          <a:solidFill>
            <a:schemeClr val="accent4"/>
          </a:solidFill>
          <a:latin typeface="+mn-lt"/>
          <a:ea typeface="+mj-ea"/>
          <a:cs typeface="+mj-cs"/>
        </a:defRPr>
      </a:lvl1pPr>
    </p:titleStyle>
    <p:bodyStyle>
      <a:lvl1pPr marL="0" indent="0" algn="l" defTabSz="914400" rtl="0" eaLnBrk="1" latinLnBrk="0" hangingPunct="1">
        <a:lnSpc>
          <a:spcPct val="90000"/>
        </a:lnSpc>
        <a:spcBef>
          <a:spcPct val="20000"/>
        </a:spcBef>
        <a:buFont typeface="Arial" pitchFamily="34" charset="0"/>
        <a:buNone/>
        <a:defRPr sz="2000" kern="1200">
          <a:solidFill>
            <a:schemeClr val="tx1"/>
          </a:solidFill>
          <a:latin typeface="+mn-lt"/>
          <a:ea typeface="+mn-ea"/>
          <a:cs typeface="+mn-cs"/>
        </a:defRPr>
      </a:lvl1pPr>
      <a:lvl2pPr marL="0" indent="0" algn="l" defTabSz="914400" rtl="0" eaLnBrk="1" latinLnBrk="0" hangingPunct="1">
        <a:lnSpc>
          <a:spcPct val="90000"/>
        </a:lnSpc>
        <a:spcBef>
          <a:spcPct val="20000"/>
        </a:spcBef>
        <a:buFont typeface="Arial"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ct val="20000"/>
        </a:spcBef>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ct val="20000"/>
        </a:spcBef>
        <a:buFont typeface="Arial" pitchFamily="34" charset="0"/>
        <a:buNone/>
        <a:defRPr sz="1400" kern="1200">
          <a:solidFill>
            <a:schemeClr val="tx1"/>
          </a:solidFill>
          <a:latin typeface="+mn-lt"/>
          <a:ea typeface="+mn-ea"/>
          <a:cs typeface="+mn-cs"/>
        </a:defRPr>
      </a:lvl4pPr>
      <a:lvl5pPr marL="0" indent="0" algn="l" defTabSz="914400" rtl="0" eaLnBrk="1" latinLnBrk="0" hangingPunct="1">
        <a:lnSpc>
          <a:spcPct val="90000"/>
        </a:lnSpc>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nationalnumeracy.org.uk/register-updates"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creativecommons.org/licenses/by-sa/3.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jp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14.gif"/><Relationship Id="rId11" Type="http://schemas.openxmlformats.org/officeDocument/2006/relationships/image" Target="../media/image19.jpg"/><Relationship Id="rId5" Type="http://schemas.openxmlformats.org/officeDocument/2006/relationships/image" Target="../media/image13.jpeg"/><Relationship Id="rId15" Type="http://schemas.openxmlformats.org/officeDocument/2006/relationships/image" Target="../media/image23.jpg"/><Relationship Id="rId10" Type="http://schemas.openxmlformats.org/officeDocument/2006/relationships/image" Target="../media/image18.gif"/><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gif"/><Relationship Id="rId14" Type="http://schemas.openxmlformats.org/officeDocument/2006/relationships/image" Target="../media/image22.jpg"/></Relationships>
</file>

<file path=ppt/slides/_rels/slide8.xml.rels><?xml version="1.0" encoding="UTF-8" standalone="yes"?>
<Relationships xmlns="http://schemas.openxmlformats.org/package/2006/relationships"><Relationship Id="rId2" Type="http://schemas.openxmlformats.org/officeDocument/2006/relationships/hyperlink" Target="http://www.bbc.co.uk/iplayer/episode/b055cym1/week-in-week-out-cant-read-cant-do-my-sum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2"/>
          <p:cNvSpPr>
            <a:spLocks noGrp="1"/>
          </p:cNvSpPr>
          <p:nvPr>
            <p:ph type="ctrTitle"/>
          </p:nvPr>
        </p:nvSpPr>
        <p:spPr>
          <a:xfrm>
            <a:off x="564215" y="2609851"/>
            <a:ext cx="8425151" cy="1134836"/>
          </a:xfrm>
        </p:spPr>
        <p:txBody>
          <a:bodyPr>
            <a:normAutofit fontScale="90000"/>
          </a:bodyPr>
          <a:lstStyle/>
          <a:p>
            <a:r>
              <a:rPr lang="en-GB" dirty="0"/>
              <a:t>Resourcefulness for </a:t>
            </a:r>
            <a:r>
              <a:rPr lang="en-GB" dirty="0" smtClean="0"/>
              <a:t>Mathematical </a:t>
            </a:r>
            <a:r>
              <a:rPr lang="en-GB" dirty="0"/>
              <a:t>R</a:t>
            </a:r>
            <a:r>
              <a:rPr lang="en-GB" dirty="0" smtClean="0"/>
              <a:t>esilience</a:t>
            </a:r>
            <a:r>
              <a:rPr lang="en-GB" dirty="0"/>
              <a:t>?</a:t>
            </a:r>
            <a:br>
              <a:rPr lang="en-GB" dirty="0"/>
            </a:br>
            <a:r>
              <a:rPr lang="en-GB" altLang="en-US" sz="3200" dirty="0" smtClean="0"/>
              <a:t> </a:t>
            </a:r>
          </a:p>
        </p:txBody>
      </p:sp>
      <p:sp>
        <p:nvSpPr>
          <p:cNvPr id="2" name="TextBox 1"/>
          <p:cNvSpPr txBox="1"/>
          <p:nvPr/>
        </p:nvSpPr>
        <p:spPr>
          <a:xfrm>
            <a:off x="709253" y="5542485"/>
            <a:ext cx="2778650" cy="523220"/>
          </a:xfrm>
          <a:prstGeom prst="rect">
            <a:avLst/>
          </a:prstGeom>
          <a:noFill/>
        </p:spPr>
        <p:txBody>
          <a:bodyPr wrap="none" rtlCol="0">
            <a:spAutoFit/>
          </a:bodyPr>
          <a:lstStyle/>
          <a:p>
            <a:r>
              <a:rPr lang="en-US" sz="2800" dirty="0" err="1" smtClean="0">
                <a:solidFill>
                  <a:srgbClr val="C9C5B8"/>
                </a:solidFill>
              </a:rPr>
              <a:t>Dr</a:t>
            </a:r>
            <a:r>
              <a:rPr lang="en-US" sz="2800" dirty="0" smtClean="0">
                <a:solidFill>
                  <a:srgbClr val="C9C5B8"/>
                </a:solidFill>
              </a:rPr>
              <a:t> Els De Geest</a:t>
            </a:r>
            <a:endParaRPr lang="en-US" sz="2800" dirty="0">
              <a:solidFill>
                <a:srgbClr val="C9C5B8"/>
              </a:solidFill>
            </a:endParaRPr>
          </a:p>
        </p:txBody>
      </p:sp>
      <p:sp>
        <p:nvSpPr>
          <p:cNvPr id="3" name="Rectangle 2"/>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7574576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Clare Lee and Sue Johnston-Wilder on developing mathematical resilience skills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25008" y="1770272"/>
            <a:ext cx="8178478" cy="4524316"/>
          </a:xfrm>
          <a:prstGeom prst="rect">
            <a:avLst/>
          </a:prstGeom>
          <a:noFill/>
        </p:spPr>
        <p:txBody>
          <a:bodyPr wrap="square" rtlCol="0">
            <a:spAutoFit/>
          </a:bodyPr>
          <a:lstStyle/>
          <a:p>
            <a:r>
              <a:rPr lang="en-GB" dirty="0"/>
              <a:t>S</a:t>
            </a:r>
            <a:r>
              <a:rPr lang="en-GB" dirty="0" smtClean="0"/>
              <a:t>tudents </a:t>
            </a:r>
            <a:r>
              <a:rPr lang="en-GB" dirty="0"/>
              <a:t>must have the opportunity </a:t>
            </a:r>
            <a:r>
              <a:rPr lang="en-GB" dirty="0" smtClean="0"/>
              <a:t>to:</a:t>
            </a:r>
          </a:p>
          <a:p>
            <a:endParaRPr lang="en-GB" dirty="0"/>
          </a:p>
          <a:p>
            <a:pPr marL="285750" indent="-285750">
              <a:buFont typeface="Arial"/>
              <a:buChar char="•"/>
            </a:pPr>
            <a:r>
              <a:rPr lang="en-GB" dirty="0"/>
              <a:t>Learn sufficient mathematical vocabulary and ways of expression to engage in mathematical </a:t>
            </a:r>
            <a:r>
              <a:rPr lang="en-GB" dirty="0" smtClean="0"/>
              <a:t>conversations</a:t>
            </a:r>
          </a:p>
          <a:p>
            <a:pPr marL="285750" indent="-285750">
              <a:buFont typeface="Arial"/>
              <a:buChar char="•"/>
            </a:pPr>
            <a:endParaRPr lang="en-GB" dirty="0" smtClean="0"/>
          </a:p>
          <a:p>
            <a:pPr marL="285750" indent="-285750">
              <a:buFont typeface="Arial"/>
              <a:buChar char="•"/>
            </a:pPr>
            <a:r>
              <a:rPr lang="en-GB" dirty="0" smtClean="0"/>
              <a:t>Make </a:t>
            </a:r>
            <a:r>
              <a:rPr lang="en-GB" dirty="0"/>
              <a:t>mistakes and take wrong turns, so that ultimately develop the belief that if they persevere they will be far more likely to succeed</a:t>
            </a:r>
            <a:r>
              <a:rPr lang="en-GB" dirty="0" smtClean="0"/>
              <a:t>.</a:t>
            </a:r>
          </a:p>
          <a:p>
            <a:r>
              <a:rPr lang="en-GB" dirty="0" smtClean="0"/>
              <a:t> </a:t>
            </a:r>
            <a:endParaRPr lang="en-GB" dirty="0"/>
          </a:p>
          <a:p>
            <a:pPr marL="285750" indent="-285750">
              <a:buFont typeface="Arial"/>
              <a:buChar char="•"/>
            </a:pPr>
            <a:r>
              <a:rPr lang="en-GB" dirty="0"/>
              <a:t>Extend their ability to experiment and try out ideas in a mathematical environment and, in our experience, discover that they enjoy it. </a:t>
            </a:r>
            <a:endParaRPr lang="en-GB" dirty="0" smtClean="0"/>
          </a:p>
          <a:p>
            <a:pPr marL="285750" indent="-285750">
              <a:buFont typeface="Arial"/>
              <a:buChar char="•"/>
            </a:pPr>
            <a:endParaRPr lang="en-GB" dirty="0"/>
          </a:p>
          <a:p>
            <a:pPr marL="285750" indent="-285750">
              <a:buFont typeface="Arial"/>
              <a:buChar char="•"/>
            </a:pPr>
            <a:r>
              <a:rPr lang="en-GB" dirty="0"/>
              <a:t>Seek solutions to significant </a:t>
            </a:r>
            <a:r>
              <a:rPr lang="en-GB" dirty="0" smtClean="0"/>
              <a:t>problems</a:t>
            </a:r>
            <a:endParaRPr lang="en-GB" dirty="0"/>
          </a:p>
          <a:p>
            <a:pPr marL="285750" indent="-285750">
              <a:buFont typeface="Arial"/>
              <a:buChar char="•"/>
            </a:pPr>
            <a:endParaRPr lang="en-GB" dirty="0" smtClean="0"/>
          </a:p>
          <a:p>
            <a:pPr marL="285750" indent="-285750">
              <a:buFont typeface="Arial"/>
              <a:buChar char="•"/>
            </a:pPr>
            <a:r>
              <a:rPr lang="en-GB" dirty="0" smtClean="0"/>
              <a:t>Acquire </a:t>
            </a:r>
            <a:r>
              <a:rPr lang="en-GB" dirty="0"/>
              <a:t>a reflective and thoughtful stance towards mathematics. </a:t>
            </a:r>
            <a:endParaRPr lang="en-GB" sz="2400" dirty="0" smtClean="0"/>
          </a:p>
          <a:p>
            <a:pPr algn="r"/>
            <a:endParaRPr lang="en-GB" dirty="0"/>
          </a:p>
          <a:p>
            <a:pPr algn="r"/>
            <a:r>
              <a:rPr lang="en-GB" dirty="0"/>
              <a:t>(Lee and Johnston-Wilder, 2013)</a:t>
            </a:r>
          </a:p>
        </p:txBody>
      </p:sp>
    </p:spTree>
    <p:extLst>
      <p:ext uri="{BB962C8B-B14F-4D97-AF65-F5344CB8AC3E}">
        <p14:creationId xmlns:p14="http://schemas.microsoft.com/office/powerpoint/2010/main" val="145198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Els totally subscribes to this....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25008" y="1770272"/>
            <a:ext cx="8178478" cy="2585323"/>
          </a:xfrm>
          <a:prstGeom prst="rect">
            <a:avLst/>
          </a:prstGeom>
          <a:noFill/>
        </p:spPr>
        <p:txBody>
          <a:bodyPr wrap="square" rtlCol="0">
            <a:spAutoFit/>
          </a:bodyPr>
          <a:lstStyle/>
          <a:p>
            <a:r>
              <a:rPr lang="en-GB" dirty="0" smtClean="0"/>
              <a:t>These ideas resonate with findings from her research with low attaining students and from research and work on professional development of teachers.</a:t>
            </a:r>
          </a:p>
          <a:p>
            <a:endParaRPr lang="en-GB" dirty="0"/>
          </a:p>
          <a:p>
            <a:r>
              <a:rPr lang="en-GB" dirty="0" smtClean="0"/>
              <a:t>See for example:</a:t>
            </a:r>
          </a:p>
          <a:p>
            <a:endParaRPr lang="en-GB" dirty="0"/>
          </a:p>
          <a:p>
            <a:endParaRPr lang="en-GB" dirty="0" smtClean="0"/>
          </a:p>
          <a:p>
            <a:endParaRPr lang="en-GB" dirty="0"/>
          </a:p>
          <a:p>
            <a:endParaRPr lang="en-GB" dirty="0"/>
          </a:p>
        </p:txBody>
      </p:sp>
      <p:pic>
        <p:nvPicPr>
          <p:cNvPr id="2" name="Picture 1" descr="Screen Shot 2016-03-04 at 17.16.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0" y="2698751"/>
            <a:ext cx="4972050" cy="3557158"/>
          </a:xfrm>
          <a:prstGeom prst="rect">
            <a:avLst/>
          </a:prstGeom>
        </p:spPr>
      </p:pic>
    </p:spTree>
    <p:extLst>
      <p:ext uri="{BB962C8B-B14F-4D97-AF65-F5344CB8AC3E}">
        <p14:creationId xmlns:p14="http://schemas.microsoft.com/office/powerpoint/2010/main" val="368593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Development of materials to develop MR skills – for example TESS-India, 30 OER teacher PD in maths units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pic>
        <p:nvPicPr>
          <p:cNvPr id="2" name="Picture 1" descr="Screen Shot 2016-03-02 at 12.45.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872" y="1579171"/>
            <a:ext cx="3415156" cy="4754433"/>
          </a:xfrm>
          <a:prstGeom prst="rect">
            <a:avLst/>
          </a:prstGeom>
        </p:spPr>
      </p:pic>
    </p:spTree>
    <p:extLst>
      <p:ext uri="{BB962C8B-B14F-4D97-AF65-F5344CB8AC3E}">
        <p14:creationId xmlns:p14="http://schemas.microsoft.com/office/powerpoint/2010/main" val="2437798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3" name="TextBox 2"/>
          <p:cNvSpPr txBox="1"/>
          <p:nvPr/>
        </p:nvSpPr>
        <p:spPr>
          <a:xfrm>
            <a:off x="333319" y="4569063"/>
            <a:ext cx="8520041" cy="1569660"/>
          </a:xfrm>
          <a:prstGeom prst="rect">
            <a:avLst/>
          </a:prstGeom>
          <a:noFill/>
        </p:spPr>
        <p:txBody>
          <a:bodyPr wrap="square" rtlCol="0">
            <a:spAutoFit/>
          </a:bodyPr>
          <a:lstStyle/>
          <a:p>
            <a:r>
              <a:rPr lang="en-GB" sz="1600" dirty="0" smtClean="0"/>
              <a:t>This is one of the activities in the unit that asks the students to work on:</a:t>
            </a:r>
          </a:p>
          <a:p>
            <a:pPr marL="285750" indent="-285750">
              <a:buFont typeface="Arial"/>
              <a:buChar char="•"/>
            </a:pPr>
            <a:r>
              <a:rPr lang="en-GB" sz="1600" dirty="0" smtClean="0"/>
              <a:t>‘</a:t>
            </a:r>
            <a:r>
              <a:rPr lang="en-GB" sz="1600" dirty="0"/>
              <a:t>Equal chords of a circle subtend equal angles at the centre’</a:t>
            </a:r>
          </a:p>
          <a:p>
            <a:pPr marL="285750" indent="-285750">
              <a:buFont typeface="Arial"/>
              <a:buChar char="•"/>
            </a:pPr>
            <a:r>
              <a:rPr lang="en-GB" sz="1600" dirty="0" smtClean="0"/>
              <a:t>‘Two </a:t>
            </a:r>
            <a:r>
              <a:rPr lang="en-GB" sz="1600" dirty="0"/>
              <a:t>triangles are congruent if two sides and the included angle of one triangle are equal to the two sides and the included angle of the other triangle (SAS congruence rule)</a:t>
            </a:r>
            <a:r>
              <a:rPr lang="en-GB" sz="1600" dirty="0" smtClean="0"/>
              <a:t>’</a:t>
            </a:r>
          </a:p>
          <a:p>
            <a:pPr marL="285750" indent="-285750">
              <a:buFont typeface="Arial"/>
              <a:buChar char="•"/>
            </a:pPr>
            <a:endParaRPr lang="en-US" dirty="0" smtClean="0"/>
          </a:p>
          <a:p>
            <a:r>
              <a:rPr lang="en-US" sz="1400" dirty="0" smtClean="0"/>
              <a:t>Video http</a:t>
            </a:r>
            <a:r>
              <a:rPr lang="en-US" sz="1400" dirty="0"/>
              <a:t>://</a:t>
            </a:r>
            <a:r>
              <a:rPr lang="en-US" sz="1400" dirty="0" err="1"/>
              <a:t>www.open.edu</a:t>
            </a:r>
            <a:r>
              <a:rPr lang="en-US" sz="1400" dirty="0"/>
              <a:t>/</a:t>
            </a:r>
            <a:r>
              <a:rPr lang="en-US" sz="1400" dirty="0" err="1"/>
              <a:t>openlearnworks</a:t>
            </a:r>
            <a:r>
              <a:rPr lang="en-US" sz="1400" dirty="0"/>
              <a:t>/mod/</a:t>
            </a:r>
            <a:r>
              <a:rPr lang="en-US" sz="1400" dirty="0" err="1"/>
              <a:t>oucontent</a:t>
            </a:r>
            <a:r>
              <a:rPr lang="en-US" sz="1400" dirty="0"/>
              <a:t>/</a:t>
            </a:r>
            <a:r>
              <a:rPr lang="en-US" sz="1400" dirty="0" err="1"/>
              <a:t>view.php?id</a:t>
            </a:r>
            <a:r>
              <a:rPr lang="en-US" sz="1400" dirty="0"/>
              <a:t>=57108&amp;section=5</a:t>
            </a:r>
          </a:p>
        </p:txBody>
      </p:sp>
      <p:pic>
        <p:nvPicPr>
          <p:cNvPr id="4" name="Picture 3" descr="Screen Shot 2016-03-02 at 12.54.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933" y="0"/>
            <a:ext cx="7883067" cy="4508640"/>
          </a:xfrm>
          <a:prstGeom prst="rect">
            <a:avLst/>
          </a:prstGeom>
        </p:spPr>
      </p:pic>
    </p:spTree>
    <p:extLst>
      <p:ext uri="{BB962C8B-B14F-4D97-AF65-F5344CB8AC3E}">
        <p14:creationId xmlns:p14="http://schemas.microsoft.com/office/powerpoint/2010/main" val="202788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sz="2400" dirty="0" smtClean="0">
                <a:solidFill>
                  <a:schemeClr val="accent1"/>
                </a:solidFill>
              </a:rPr>
              <a:t>A quote abou</a:t>
            </a:r>
            <a:r>
              <a:rPr lang="en-GB" dirty="0" smtClean="0">
                <a:solidFill>
                  <a:schemeClr val="accent1"/>
                </a:solidFill>
              </a:rPr>
              <a:t>t the effect of using the maths TESS-India materials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25008" y="1770272"/>
            <a:ext cx="8178478" cy="5078314"/>
          </a:xfrm>
          <a:prstGeom prst="rect">
            <a:avLst/>
          </a:prstGeom>
          <a:noFill/>
        </p:spPr>
        <p:txBody>
          <a:bodyPr wrap="square" rtlCol="0">
            <a:spAutoFit/>
          </a:bodyPr>
          <a:lstStyle/>
          <a:p>
            <a:r>
              <a:rPr lang="en-GB" dirty="0" smtClean="0"/>
              <a:t>From a maths teacher in Uttar Pradesh in India that used the maths OER:</a:t>
            </a:r>
          </a:p>
          <a:p>
            <a:endParaRPr lang="en-GB" dirty="0"/>
          </a:p>
          <a:p>
            <a:r>
              <a:rPr lang="en-US" dirty="0">
                <a:solidFill>
                  <a:srgbClr val="000000"/>
                </a:solidFill>
                <a:latin typeface="Times New Roman"/>
                <a:ea typeface="Times New Roman"/>
                <a:cs typeface="Times New Roman"/>
              </a:rPr>
              <a:t>"Overall </a:t>
            </a:r>
            <a:r>
              <a:rPr lang="en-US" b="1" dirty="0">
                <a:solidFill>
                  <a:srgbClr val="000000"/>
                </a:solidFill>
                <a:latin typeface="Times New Roman"/>
                <a:ea typeface="Times New Roman"/>
                <a:cs typeface="Times New Roman"/>
              </a:rPr>
              <a:t>attendance</a:t>
            </a:r>
            <a:r>
              <a:rPr lang="en-US" dirty="0">
                <a:solidFill>
                  <a:srgbClr val="000000"/>
                </a:solidFill>
                <a:latin typeface="Times New Roman"/>
                <a:ea typeface="Times New Roman"/>
                <a:cs typeface="Times New Roman"/>
              </a:rPr>
              <a:t> in my classes has increased. </a:t>
            </a:r>
            <a:endParaRPr lang="en-US" dirty="0" smtClean="0">
              <a:solidFill>
                <a:srgbClr val="000000"/>
              </a:solidFill>
              <a:latin typeface="Times New Roman"/>
              <a:ea typeface="Times New Roman"/>
              <a:cs typeface="Times New Roman"/>
            </a:endParaRPr>
          </a:p>
          <a:p>
            <a:endParaRPr lang="en-US" dirty="0">
              <a:solidFill>
                <a:srgbClr val="000000"/>
              </a:solidFill>
              <a:latin typeface="Times New Roman"/>
              <a:ea typeface="Times New Roman"/>
              <a:cs typeface="Times New Roman"/>
            </a:endParaRPr>
          </a:p>
          <a:p>
            <a:r>
              <a:rPr lang="en-US" dirty="0" smtClean="0">
                <a:solidFill>
                  <a:srgbClr val="000000"/>
                </a:solidFill>
                <a:latin typeface="Times New Roman"/>
                <a:ea typeface="Times New Roman"/>
                <a:cs typeface="Times New Roman"/>
              </a:rPr>
              <a:t>In </a:t>
            </a:r>
            <a:r>
              <a:rPr lang="en-US" dirty="0">
                <a:solidFill>
                  <a:srgbClr val="000000"/>
                </a:solidFill>
                <a:latin typeface="Times New Roman"/>
                <a:ea typeface="Times New Roman"/>
                <a:cs typeface="Times New Roman"/>
              </a:rPr>
              <a:t>particular, </a:t>
            </a:r>
            <a:r>
              <a:rPr lang="en-US" b="1" dirty="0">
                <a:solidFill>
                  <a:srgbClr val="000000"/>
                </a:solidFill>
                <a:latin typeface="Times New Roman"/>
                <a:ea typeface="Times New Roman"/>
                <a:cs typeface="Times New Roman"/>
              </a:rPr>
              <a:t>more girls attend </a:t>
            </a:r>
            <a:r>
              <a:rPr lang="en-US" dirty="0">
                <a:solidFill>
                  <a:srgbClr val="000000"/>
                </a:solidFill>
                <a:latin typeface="Times New Roman"/>
                <a:ea typeface="Times New Roman"/>
                <a:cs typeface="Times New Roman"/>
              </a:rPr>
              <a:t>my </a:t>
            </a:r>
            <a:r>
              <a:rPr lang="en-US" dirty="0" err="1">
                <a:solidFill>
                  <a:srgbClr val="000000"/>
                </a:solidFill>
                <a:latin typeface="Times New Roman"/>
                <a:ea typeface="Times New Roman"/>
                <a:cs typeface="Times New Roman"/>
              </a:rPr>
              <a:t>maths</a:t>
            </a:r>
            <a:r>
              <a:rPr lang="en-US" dirty="0">
                <a:solidFill>
                  <a:srgbClr val="000000"/>
                </a:solidFill>
                <a:latin typeface="Times New Roman"/>
                <a:ea typeface="Times New Roman"/>
                <a:cs typeface="Times New Roman"/>
              </a:rPr>
              <a:t> lessons, led by one girl who decided to attend and brought along others (this girl has now passed up to the next year and continues to study </a:t>
            </a:r>
            <a:r>
              <a:rPr lang="en-US" dirty="0" err="1">
                <a:solidFill>
                  <a:srgbClr val="000000"/>
                </a:solidFill>
                <a:latin typeface="Times New Roman"/>
                <a:ea typeface="Times New Roman"/>
                <a:cs typeface="Times New Roman"/>
              </a:rPr>
              <a:t>maths</a:t>
            </a:r>
            <a:r>
              <a:rPr lang="en-US" dirty="0">
                <a:solidFill>
                  <a:srgbClr val="000000"/>
                </a:solidFill>
                <a:latin typeface="Times New Roman"/>
                <a:ea typeface="Times New Roman"/>
                <a:cs typeface="Times New Roman"/>
              </a:rPr>
              <a:t> and science). </a:t>
            </a:r>
            <a:endParaRPr lang="en-US" dirty="0" smtClean="0">
              <a:solidFill>
                <a:srgbClr val="000000"/>
              </a:solidFill>
              <a:latin typeface="Times New Roman"/>
              <a:ea typeface="Times New Roman"/>
              <a:cs typeface="Times New Roman"/>
            </a:endParaRPr>
          </a:p>
          <a:p>
            <a:endParaRPr lang="en-US" dirty="0">
              <a:solidFill>
                <a:srgbClr val="000000"/>
              </a:solidFill>
              <a:latin typeface="Times New Roman"/>
              <a:ea typeface="Times New Roman"/>
              <a:cs typeface="Times New Roman"/>
            </a:endParaRPr>
          </a:p>
          <a:p>
            <a:r>
              <a:rPr lang="en-US" b="1" dirty="0" smtClean="0">
                <a:solidFill>
                  <a:srgbClr val="000000"/>
                </a:solidFill>
                <a:latin typeface="Times New Roman"/>
                <a:ea typeface="Times New Roman"/>
                <a:cs typeface="Times New Roman"/>
              </a:rPr>
              <a:t>Exam </a:t>
            </a:r>
            <a:r>
              <a:rPr lang="en-US" b="1" dirty="0">
                <a:solidFill>
                  <a:srgbClr val="000000"/>
                </a:solidFill>
                <a:latin typeface="Times New Roman"/>
                <a:ea typeface="Times New Roman"/>
                <a:cs typeface="Times New Roman"/>
              </a:rPr>
              <a:t>results </a:t>
            </a:r>
            <a:r>
              <a:rPr lang="en-US" dirty="0">
                <a:solidFill>
                  <a:srgbClr val="000000"/>
                </a:solidFill>
                <a:latin typeface="Times New Roman"/>
                <a:ea typeface="Times New Roman"/>
                <a:cs typeface="Times New Roman"/>
              </a:rPr>
              <a:t>have improved in the areas where students were familiar with the topics. </a:t>
            </a:r>
            <a:endParaRPr lang="en-US" dirty="0" smtClean="0">
              <a:solidFill>
                <a:srgbClr val="000000"/>
              </a:solidFill>
              <a:latin typeface="Times New Roman"/>
              <a:ea typeface="Times New Roman"/>
              <a:cs typeface="Times New Roman"/>
            </a:endParaRPr>
          </a:p>
          <a:p>
            <a:endParaRPr lang="en-US" dirty="0">
              <a:solidFill>
                <a:srgbClr val="000000"/>
              </a:solidFill>
              <a:latin typeface="Times New Roman"/>
              <a:ea typeface="Times New Roman"/>
              <a:cs typeface="Times New Roman"/>
            </a:endParaRPr>
          </a:p>
          <a:p>
            <a:r>
              <a:rPr lang="en-US" dirty="0" smtClean="0">
                <a:solidFill>
                  <a:srgbClr val="000000"/>
                </a:solidFill>
                <a:latin typeface="Times New Roman"/>
                <a:ea typeface="Times New Roman"/>
                <a:cs typeface="Times New Roman"/>
              </a:rPr>
              <a:t>I </a:t>
            </a:r>
            <a:r>
              <a:rPr lang="en-US" dirty="0">
                <a:solidFill>
                  <a:srgbClr val="000000"/>
                </a:solidFill>
                <a:latin typeface="Times New Roman"/>
                <a:ea typeface="Times New Roman"/>
                <a:cs typeface="Times New Roman"/>
              </a:rPr>
              <a:t>have much </a:t>
            </a:r>
            <a:r>
              <a:rPr lang="en-US" b="1" dirty="0">
                <a:solidFill>
                  <a:srgbClr val="000000"/>
                </a:solidFill>
                <a:latin typeface="Times New Roman"/>
                <a:ea typeface="Times New Roman"/>
                <a:cs typeface="Times New Roman"/>
              </a:rPr>
              <a:t>more enjoyment of teaching</a:t>
            </a:r>
            <a:r>
              <a:rPr lang="en-US" dirty="0">
                <a:solidFill>
                  <a:srgbClr val="000000"/>
                </a:solidFill>
                <a:latin typeface="Times New Roman"/>
                <a:ea typeface="Times New Roman"/>
                <a:cs typeface="Times New Roman"/>
              </a:rPr>
              <a:t>. The </a:t>
            </a:r>
            <a:r>
              <a:rPr lang="en-US" b="1" dirty="0">
                <a:solidFill>
                  <a:srgbClr val="000000"/>
                </a:solidFill>
                <a:latin typeface="Times New Roman"/>
                <a:ea typeface="Times New Roman"/>
                <a:cs typeface="Times New Roman"/>
              </a:rPr>
              <a:t>students respect </a:t>
            </a:r>
            <a:r>
              <a:rPr lang="en-US" dirty="0">
                <a:solidFill>
                  <a:srgbClr val="000000"/>
                </a:solidFill>
                <a:latin typeface="Times New Roman"/>
                <a:ea typeface="Times New Roman"/>
                <a:cs typeface="Times New Roman"/>
              </a:rPr>
              <a:t>me more as a teacher. Our </a:t>
            </a:r>
            <a:r>
              <a:rPr lang="en-US" b="1" dirty="0">
                <a:solidFill>
                  <a:srgbClr val="000000"/>
                </a:solidFill>
                <a:latin typeface="Times New Roman"/>
                <a:ea typeface="Times New Roman"/>
                <a:cs typeface="Times New Roman"/>
              </a:rPr>
              <a:t>relationship</a:t>
            </a:r>
            <a:r>
              <a:rPr lang="en-US" dirty="0">
                <a:solidFill>
                  <a:srgbClr val="000000"/>
                </a:solidFill>
                <a:latin typeface="Times New Roman"/>
                <a:ea typeface="Times New Roman"/>
                <a:cs typeface="Times New Roman"/>
              </a:rPr>
              <a:t> has improved. </a:t>
            </a:r>
            <a:endParaRPr lang="en-US" dirty="0" smtClean="0">
              <a:solidFill>
                <a:srgbClr val="000000"/>
              </a:solidFill>
              <a:latin typeface="Times New Roman"/>
              <a:ea typeface="Times New Roman"/>
              <a:cs typeface="Times New Roman"/>
            </a:endParaRPr>
          </a:p>
          <a:p>
            <a:endParaRPr lang="en-US" dirty="0">
              <a:solidFill>
                <a:srgbClr val="000000"/>
              </a:solidFill>
              <a:latin typeface="Times New Roman"/>
              <a:ea typeface="Times New Roman"/>
              <a:cs typeface="Times New Roman"/>
            </a:endParaRPr>
          </a:p>
          <a:p>
            <a:r>
              <a:rPr lang="en-US" b="1" dirty="0" smtClean="0">
                <a:solidFill>
                  <a:srgbClr val="000000"/>
                </a:solidFill>
                <a:latin typeface="Times New Roman"/>
                <a:ea typeface="Times New Roman"/>
                <a:cs typeface="Times New Roman"/>
              </a:rPr>
              <a:t>Boys</a:t>
            </a:r>
            <a:r>
              <a:rPr lang="en-US" dirty="0" smtClean="0">
                <a:solidFill>
                  <a:srgbClr val="000000"/>
                </a:solidFill>
                <a:latin typeface="Times New Roman"/>
                <a:ea typeface="Times New Roman"/>
                <a:cs typeface="Times New Roman"/>
              </a:rPr>
              <a:t> </a:t>
            </a:r>
            <a:r>
              <a:rPr lang="en-US" dirty="0">
                <a:solidFill>
                  <a:srgbClr val="000000"/>
                </a:solidFill>
                <a:latin typeface="Times New Roman"/>
                <a:ea typeface="Times New Roman"/>
                <a:cs typeface="Times New Roman"/>
              </a:rPr>
              <a:t>who have passed out of my year now </a:t>
            </a:r>
            <a:r>
              <a:rPr lang="en-US" b="1" dirty="0">
                <a:solidFill>
                  <a:srgbClr val="000000"/>
                </a:solidFill>
                <a:latin typeface="Times New Roman"/>
                <a:ea typeface="Times New Roman"/>
                <a:cs typeface="Times New Roman"/>
              </a:rPr>
              <a:t>come back </a:t>
            </a:r>
            <a:r>
              <a:rPr lang="en-US" dirty="0">
                <a:solidFill>
                  <a:srgbClr val="000000"/>
                </a:solidFill>
                <a:latin typeface="Times New Roman"/>
                <a:ea typeface="Times New Roman"/>
                <a:cs typeface="Times New Roman"/>
              </a:rPr>
              <a:t>to ask if they can</a:t>
            </a:r>
            <a:r>
              <a:rPr lang="en-US" b="1" dirty="0">
                <a:solidFill>
                  <a:srgbClr val="000000"/>
                </a:solidFill>
                <a:latin typeface="Times New Roman"/>
                <a:ea typeface="Times New Roman"/>
                <a:cs typeface="Times New Roman"/>
              </a:rPr>
              <a:t> help </a:t>
            </a:r>
            <a:r>
              <a:rPr lang="en-US" dirty="0">
                <a:solidFill>
                  <a:srgbClr val="000000"/>
                </a:solidFill>
                <a:latin typeface="Times New Roman"/>
                <a:ea typeface="Times New Roman"/>
                <a:cs typeface="Times New Roman"/>
              </a:rPr>
              <a:t>me set up my classroom."</a:t>
            </a:r>
            <a:endParaRPr lang="en-GB" dirty="0" smtClean="0"/>
          </a:p>
          <a:p>
            <a:endParaRPr lang="en-GB" dirty="0" smtClean="0"/>
          </a:p>
          <a:p>
            <a:endParaRPr lang="en-GB" dirty="0"/>
          </a:p>
          <a:p>
            <a:endParaRPr lang="en-GB" dirty="0" smtClean="0"/>
          </a:p>
        </p:txBody>
      </p:sp>
    </p:spTree>
    <p:extLst>
      <p:ext uri="{BB962C8B-B14F-4D97-AF65-F5344CB8AC3E}">
        <p14:creationId xmlns:p14="http://schemas.microsoft.com/office/powerpoint/2010/main" val="183173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One of our projects:  Mobile Maths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1884233"/>
            <a:ext cx="8178478" cy="4154983"/>
          </a:xfrm>
          <a:prstGeom prst="rect">
            <a:avLst/>
          </a:prstGeom>
          <a:noFill/>
        </p:spPr>
        <p:txBody>
          <a:bodyPr wrap="square" rtlCol="0">
            <a:spAutoFit/>
          </a:bodyPr>
          <a:lstStyle/>
          <a:p>
            <a:pPr>
              <a:defRPr/>
            </a:pPr>
            <a:r>
              <a:rPr lang="en-GB" sz="2400" dirty="0" smtClean="0"/>
              <a:t>Funded by the </a:t>
            </a:r>
            <a:r>
              <a:rPr lang="en-GB" sz="2400" dirty="0" err="1" smtClean="0"/>
              <a:t>Ufi</a:t>
            </a:r>
            <a:r>
              <a:rPr lang="en-GB" sz="2400" dirty="0" smtClean="0"/>
              <a:t> Trust to develop </a:t>
            </a:r>
            <a:r>
              <a:rPr lang="en-GB" sz="2400" dirty="0"/>
              <a:t>a mobile-phone based set of games to help 16 to 25 year olds improve their numeracy. </a:t>
            </a:r>
            <a:endParaRPr lang="en-GB" sz="2400" dirty="0" smtClean="0"/>
          </a:p>
          <a:p>
            <a:endParaRPr lang="en-GB" sz="2400" dirty="0"/>
          </a:p>
          <a:p>
            <a:r>
              <a:rPr lang="en-GB" sz="2400" dirty="0"/>
              <a:t>Paul Milner, project </a:t>
            </a:r>
            <a:r>
              <a:rPr lang="en-GB" sz="2400" dirty="0" smtClean="0"/>
              <a:t>manager, </a:t>
            </a:r>
            <a:r>
              <a:rPr lang="en-GB" sz="2400" dirty="0"/>
              <a:t>says</a:t>
            </a:r>
            <a:r>
              <a:rPr lang="en-GB" sz="2400" dirty="0" smtClean="0"/>
              <a:t>:</a:t>
            </a:r>
          </a:p>
          <a:p>
            <a:endParaRPr lang="en-GB" sz="2400" dirty="0"/>
          </a:p>
          <a:p>
            <a:r>
              <a:rPr lang="en-GB" sz="2400" i="1" dirty="0"/>
              <a:t>"Our target audience has not been equipped for the numeracy they will need in adult life - for one reason or another, classroom maths has failed them. The mobile phone app we're creating won't be like school maths,  but will focus on the key skill of being numerate. </a:t>
            </a:r>
            <a:r>
              <a:rPr lang="en-GB" sz="2400" i="1" dirty="0" smtClean="0"/>
              <a:t>”</a:t>
            </a:r>
            <a:r>
              <a:rPr lang="en-GB" sz="2400" dirty="0"/>
              <a:t> </a:t>
            </a:r>
          </a:p>
        </p:txBody>
      </p:sp>
    </p:spTree>
    <p:extLst>
      <p:ext uri="{BB962C8B-B14F-4D97-AF65-F5344CB8AC3E}">
        <p14:creationId xmlns:p14="http://schemas.microsoft.com/office/powerpoint/2010/main" val="296818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At NN we work on this with the ‘essentials </a:t>
            </a:r>
            <a:br>
              <a:rPr lang="en-GB" dirty="0" smtClean="0">
                <a:solidFill>
                  <a:schemeClr val="accent1"/>
                </a:solidFill>
              </a:rPr>
            </a:br>
            <a:r>
              <a:rPr lang="en-GB" dirty="0" smtClean="0">
                <a:solidFill>
                  <a:schemeClr val="accent1"/>
                </a:solidFill>
              </a:rPr>
              <a:t>of being numerate’- the game app will focus on this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pic>
        <p:nvPicPr>
          <p:cNvPr id="2" name="Picture 1" descr="Screen Shot 2016-03-03 at 08.42.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599" y="1441368"/>
            <a:ext cx="5411483" cy="4997531"/>
          </a:xfrm>
          <a:prstGeom prst="rect">
            <a:avLst/>
          </a:prstGeom>
        </p:spPr>
      </p:pic>
    </p:spTree>
    <p:extLst>
      <p:ext uri="{BB962C8B-B14F-4D97-AF65-F5344CB8AC3E}">
        <p14:creationId xmlns:p14="http://schemas.microsoft.com/office/powerpoint/2010/main" val="88684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1095960"/>
            <a:ext cx="8210582" cy="540059"/>
          </a:xfrm>
        </p:spPr>
        <p:txBody>
          <a:bodyPr>
            <a:noAutofit/>
          </a:bodyPr>
          <a:lstStyle/>
          <a:p>
            <a:r>
              <a:rPr lang="en-GB" dirty="0" smtClean="0">
                <a:solidFill>
                  <a:schemeClr val="accent1"/>
                </a:solidFill>
              </a:rPr>
              <a:t/>
            </a:r>
            <a:br>
              <a:rPr lang="en-GB" dirty="0" smtClean="0">
                <a:solidFill>
                  <a:schemeClr val="accent1"/>
                </a:solidFill>
              </a:rPr>
            </a:br>
            <a:r>
              <a:rPr lang="en-GB" dirty="0" smtClean="0">
                <a:solidFill>
                  <a:schemeClr val="accent1"/>
                </a:solidFill>
              </a:rPr>
              <a:t>The ‘essentials’ mean that for being numerate you need activities that give you the opportunity to do these things: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1623752"/>
            <a:ext cx="8178478" cy="5724644"/>
          </a:xfrm>
          <a:prstGeom prst="rect">
            <a:avLst/>
          </a:prstGeom>
          <a:noFill/>
        </p:spPr>
        <p:txBody>
          <a:bodyPr wrap="square" rtlCol="0">
            <a:spAutoFit/>
          </a:bodyPr>
          <a:lstStyle/>
          <a:p>
            <a:r>
              <a:rPr lang="en-GB" dirty="0" smtClean="0"/>
              <a:t>When </a:t>
            </a:r>
            <a:r>
              <a:rPr lang="en-GB" dirty="0"/>
              <a:t>I am given a maths task....</a:t>
            </a:r>
          </a:p>
          <a:p>
            <a:pPr marL="285750" lvl="0" indent="-285750">
              <a:buFont typeface="Arial"/>
              <a:buChar char="•"/>
            </a:pPr>
            <a:r>
              <a:rPr lang="en-GB" dirty="0"/>
              <a:t>I am happy to decide for myself how to tackle it</a:t>
            </a:r>
          </a:p>
          <a:p>
            <a:pPr marL="285750" lvl="0" indent="-285750">
              <a:buFont typeface="Arial"/>
              <a:buChar char="•"/>
            </a:pPr>
            <a:r>
              <a:rPr lang="en-GB" dirty="0"/>
              <a:t>I can decide what information that I need and what information I can ignore</a:t>
            </a:r>
          </a:p>
          <a:p>
            <a:pPr marL="285750" lvl="0" indent="-285750">
              <a:buFont typeface="Arial"/>
              <a:buChar char="•"/>
            </a:pPr>
            <a:r>
              <a:rPr lang="en-GB" dirty="0"/>
              <a:t>I am happy to play around with it.</a:t>
            </a:r>
          </a:p>
          <a:p>
            <a:pPr marL="285750" lvl="0" indent="-285750">
              <a:buFont typeface="Arial"/>
              <a:buChar char="•"/>
            </a:pPr>
            <a:r>
              <a:rPr lang="en-GB" dirty="0"/>
              <a:t>I can come up with my own theories and test these out.</a:t>
            </a:r>
          </a:p>
          <a:p>
            <a:pPr marL="285750" lvl="0" indent="-285750">
              <a:buFont typeface="Arial"/>
              <a:buChar char="•"/>
            </a:pPr>
            <a:r>
              <a:rPr lang="en-GB" dirty="0"/>
              <a:t>I look for patterns and connections.</a:t>
            </a:r>
          </a:p>
          <a:p>
            <a:pPr marL="285750" lvl="0" indent="-285750">
              <a:buFont typeface="Arial"/>
              <a:buChar char="•"/>
            </a:pPr>
            <a:r>
              <a:rPr lang="en-GB" dirty="0"/>
              <a:t>I think ahead about what I am going to do before I start working out the answer</a:t>
            </a:r>
            <a:r>
              <a:rPr lang="en-GB" dirty="0" smtClean="0"/>
              <a:t>.</a:t>
            </a:r>
            <a:endParaRPr lang="en-GB" dirty="0"/>
          </a:p>
          <a:p>
            <a:pPr marL="285750" lvl="0" indent="-285750">
              <a:buFont typeface="Arial"/>
              <a:buChar char="•"/>
            </a:pPr>
            <a:r>
              <a:rPr lang="en-GB" dirty="0" smtClean="0"/>
              <a:t>I </a:t>
            </a:r>
            <a:r>
              <a:rPr lang="en-GB" dirty="0"/>
              <a:t>can translate/represent a real situation into maths language and translate it back [this is about mathematical modelling]</a:t>
            </a:r>
          </a:p>
          <a:p>
            <a:pPr marL="285750" lvl="0" indent="-285750">
              <a:buFont typeface="Arial"/>
              <a:buChar char="•"/>
            </a:pPr>
            <a:r>
              <a:rPr lang="en-GB" dirty="0"/>
              <a:t>I work systematically through it</a:t>
            </a:r>
          </a:p>
          <a:p>
            <a:pPr marL="285750" lvl="0" indent="-285750">
              <a:buFont typeface="Arial"/>
              <a:buChar char="•"/>
            </a:pPr>
            <a:r>
              <a:rPr lang="en-GB" dirty="0"/>
              <a:t>I know whether I am making good progress or not to solving the problem.</a:t>
            </a:r>
          </a:p>
          <a:p>
            <a:pPr marL="285750" lvl="0" indent="-285750">
              <a:buFont typeface="Arial"/>
              <a:buChar char="•"/>
            </a:pPr>
            <a:r>
              <a:rPr lang="en-GB" dirty="0" smtClean="0"/>
              <a:t>If </a:t>
            </a:r>
            <a:r>
              <a:rPr lang="en-GB" dirty="0"/>
              <a:t>I think I have found a solution to a maths problem, I check it to make sure it makes sense in the context of the problem.</a:t>
            </a:r>
          </a:p>
          <a:p>
            <a:pPr marL="285750" lvl="0" indent="-285750">
              <a:buFont typeface="Arial"/>
              <a:buChar char="•"/>
            </a:pPr>
            <a:r>
              <a:rPr lang="en-GB" dirty="0"/>
              <a:t>I can discuss and describe my work to others so they understand.</a:t>
            </a:r>
          </a:p>
          <a:p>
            <a:endParaRPr lang="en-GB" sz="2400" dirty="0"/>
          </a:p>
          <a:p>
            <a:endParaRPr lang="en-GB" sz="2400" dirty="0" smtClean="0"/>
          </a:p>
          <a:p>
            <a:endParaRPr lang="en-GB" sz="2400" dirty="0"/>
          </a:p>
          <a:p>
            <a:endParaRPr lang="en-GB" sz="2400" dirty="0"/>
          </a:p>
        </p:txBody>
      </p:sp>
    </p:spTree>
    <p:extLst>
      <p:ext uri="{BB962C8B-B14F-4D97-AF65-F5344CB8AC3E}">
        <p14:creationId xmlns:p14="http://schemas.microsoft.com/office/powerpoint/2010/main" val="321669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sz="2400" dirty="0" smtClean="0">
                <a:solidFill>
                  <a:schemeClr val="accent1"/>
                </a:solidFill>
              </a:rPr>
              <a:t>These is one of the Mobile Maths focus groups…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pic>
        <p:nvPicPr>
          <p:cNvPr id="3" name="Picture 2" descr="Screen Shot 2016-03-03 at 09.5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1562100"/>
            <a:ext cx="4406900" cy="4776822"/>
          </a:xfrm>
          <a:prstGeom prst="rect">
            <a:avLst/>
          </a:prstGeom>
        </p:spPr>
      </p:pic>
    </p:spTree>
    <p:extLst>
      <p:ext uri="{BB962C8B-B14F-4D97-AF65-F5344CB8AC3E}">
        <p14:creationId xmlns:p14="http://schemas.microsoft.com/office/powerpoint/2010/main" val="124222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Mobile Maths – the ‘attitudinal’ questions we asked</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pic>
        <p:nvPicPr>
          <p:cNvPr id="2" name="Picture 1" descr="Screen Shot 2016-03-03 at 09.02.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651000"/>
            <a:ext cx="4419600" cy="3813568"/>
          </a:xfrm>
          <a:prstGeom prst="rect">
            <a:avLst/>
          </a:prstGeom>
        </p:spPr>
      </p:pic>
      <p:pic>
        <p:nvPicPr>
          <p:cNvPr id="4" name="Picture 3" descr="Screen Shot 2016-03-03 at 09.02.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151" y="1758950"/>
            <a:ext cx="4399849" cy="2686050"/>
          </a:xfrm>
          <a:prstGeom prst="rect">
            <a:avLst/>
          </a:prstGeom>
        </p:spPr>
      </p:pic>
      <p:sp>
        <p:nvSpPr>
          <p:cNvPr id="3" name="TextBox 2"/>
          <p:cNvSpPr txBox="1"/>
          <p:nvPr/>
        </p:nvSpPr>
        <p:spPr>
          <a:xfrm>
            <a:off x="304800" y="5664200"/>
            <a:ext cx="5368477" cy="369332"/>
          </a:xfrm>
          <a:prstGeom prst="rect">
            <a:avLst/>
          </a:prstGeom>
          <a:noFill/>
        </p:spPr>
        <p:txBody>
          <a:bodyPr wrap="none" rtlCol="0">
            <a:spAutoFit/>
          </a:bodyPr>
          <a:lstStyle/>
          <a:p>
            <a:r>
              <a:rPr lang="en-US" dirty="0" smtClean="0"/>
              <a:t>What would you expect the responses to look like?</a:t>
            </a:r>
            <a:endParaRPr lang="en-US" dirty="0"/>
          </a:p>
        </p:txBody>
      </p:sp>
    </p:spTree>
    <p:extLst>
      <p:ext uri="{BB962C8B-B14F-4D97-AF65-F5344CB8AC3E}">
        <p14:creationId xmlns:p14="http://schemas.microsoft.com/office/powerpoint/2010/main" val="3048137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185" r="3876" b="12625"/>
          <a:stretch/>
        </p:blipFill>
        <p:spPr>
          <a:xfrm>
            <a:off x="1673937" y="3675362"/>
            <a:ext cx="5868133" cy="2261936"/>
          </a:xfrm>
          <a:prstGeom prst="rect">
            <a:avLst/>
          </a:prstGeom>
        </p:spPr>
      </p:pic>
      <p:sp>
        <p:nvSpPr>
          <p:cNvPr id="5" name="Title 1"/>
          <p:cNvSpPr>
            <a:spLocks noGrp="1"/>
          </p:cNvSpPr>
          <p:nvPr>
            <p:ph type="title"/>
          </p:nvPr>
        </p:nvSpPr>
        <p:spPr>
          <a:xfrm>
            <a:off x="395536" y="986644"/>
            <a:ext cx="5609363" cy="324037"/>
          </a:xfrm>
        </p:spPr>
        <p:txBody>
          <a:bodyPr>
            <a:noAutofit/>
          </a:bodyPr>
          <a:lstStyle/>
          <a:p>
            <a:r>
              <a:rPr lang="en-GB" dirty="0" smtClean="0">
                <a:solidFill>
                  <a:schemeClr val="accent1"/>
                </a:solidFill>
              </a:rPr>
              <a:t>The</a:t>
            </a:r>
            <a:r>
              <a:rPr lang="en-GB" sz="2400" dirty="0" smtClean="0">
                <a:solidFill>
                  <a:schemeClr val="accent1"/>
                </a:solidFill>
              </a:rPr>
              <a:t> aims of National Numeracy...</a:t>
            </a:r>
            <a:endParaRPr lang="en-GB" sz="2400" dirty="0">
              <a:solidFill>
                <a:schemeClr val="accent1"/>
              </a:solidFill>
            </a:endParaRPr>
          </a:p>
        </p:txBody>
      </p:sp>
      <p:sp>
        <p:nvSpPr>
          <p:cNvPr id="3" name="Content Placeholder 2"/>
          <p:cNvSpPr>
            <a:spLocks noGrp="1"/>
          </p:cNvSpPr>
          <p:nvPr>
            <p:ph idx="1"/>
          </p:nvPr>
        </p:nvSpPr>
        <p:spPr>
          <a:xfrm>
            <a:off x="251519" y="1754337"/>
            <a:ext cx="8712968" cy="4392488"/>
          </a:xfrm>
        </p:spPr>
        <p:txBody>
          <a:bodyPr/>
          <a:lstStyle/>
          <a:p>
            <a:pPr algn="ctr"/>
            <a:endParaRPr lang="en-GB" b="1" dirty="0" smtClean="0">
              <a:solidFill>
                <a:schemeClr val="tx1"/>
              </a:solidFill>
            </a:endParaRPr>
          </a:p>
          <a:p>
            <a:pPr algn="ctr"/>
            <a:endParaRPr lang="en-GB" b="1" dirty="0" smtClean="0">
              <a:solidFill>
                <a:schemeClr val="tx1"/>
              </a:solidFill>
            </a:endParaRPr>
          </a:p>
          <a:p>
            <a:pPr algn="ctr"/>
            <a:r>
              <a:rPr lang="en-GB" b="1" dirty="0" smtClean="0">
                <a:solidFill>
                  <a:schemeClr val="tx1"/>
                </a:solidFill>
              </a:rPr>
              <a:t>Change public </a:t>
            </a:r>
            <a:r>
              <a:rPr lang="en-GB" b="1" dirty="0">
                <a:solidFill>
                  <a:schemeClr val="tx1"/>
                </a:solidFill>
              </a:rPr>
              <a:t>attitudes to maths </a:t>
            </a:r>
            <a:endParaRPr lang="en-GB" b="1" dirty="0" smtClean="0">
              <a:solidFill>
                <a:schemeClr val="tx1"/>
              </a:solidFill>
            </a:endParaRPr>
          </a:p>
          <a:p>
            <a:pPr algn="ctr"/>
            <a:r>
              <a:rPr lang="en-GB" b="1" dirty="0" smtClean="0">
                <a:solidFill>
                  <a:schemeClr val="tx1"/>
                </a:solidFill>
              </a:rPr>
              <a:t>Improve </a:t>
            </a:r>
            <a:r>
              <a:rPr lang="en-GB" b="1" dirty="0"/>
              <a:t>numeracy </a:t>
            </a:r>
            <a:r>
              <a:rPr lang="en-GB" b="1" dirty="0" smtClean="0"/>
              <a:t>in the UK</a:t>
            </a:r>
            <a:endParaRPr lang="en-GB" b="1" dirty="0"/>
          </a:p>
          <a:p>
            <a:pPr algn="ctr"/>
            <a:endParaRPr lang="en-GB" dirty="0">
              <a:solidFill>
                <a:schemeClr val="tx1"/>
              </a:solidFill>
            </a:endParaRPr>
          </a:p>
          <a:p>
            <a:r>
              <a:rPr lang="en-GB" sz="2400" b="1" dirty="0" smtClean="0">
                <a:solidFill>
                  <a:schemeClr val="tx1"/>
                </a:solidFill>
              </a:rPr>
              <a:t>						</a:t>
            </a:r>
            <a:endParaRPr lang="en-GB" b="1" dirty="0">
              <a:solidFill>
                <a:schemeClr val="accent3"/>
              </a:solidFill>
            </a:endParaRPr>
          </a:p>
        </p:txBody>
      </p:sp>
      <p:sp>
        <p:nvSpPr>
          <p:cNvPr id="7" name="Footer Placeholder 3"/>
          <p:cNvSpPr>
            <a:spLocks noGrp="1"/>
          </p:cNvSpPr>
          <p:nvPr>
            <p:ph type="ftr" sz="quarter" idx="11"/>
          </p:nvPr>
        </p:nvSpPr>
        <p:spPr>
          <a:xfrm>
            <a:off x="251520" y="6356352"/>
            <a:ext cx="5768280" cy="365125"/>
          </a:xfrm>
        </p:spPr>
        <p:txBody>
          <a:bodyPr/>
          <a:lstStyle/>
          <a:p>
            <a:r>
              <a:rPr lang="en-GB" dirty="0" smtClean="0"/>
              <a:t>Copyright © National Numeracy 2014. All rights reserved</a:t>
            </a:r>
            <a:endParaRPr lang="en-GB" dirty="0"/>
          </a:p>
        </p:txBody>
      </p:sp>
      <p:sp>
        <p:nvSpPr>
          <p:cNvPr id="2" name="Rectangle 1"/>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9997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From the Mobile Maths Focus Groups we learned</a:t>
            </a:r>
            <a:r>
              <a:rPr lang="en-GB" sz="2400" dirty="0" smtClean="0">
                <a:solidFill>
                  <a:schemeClr val="accent1"/>
                </a:solidFill>
              </a:rPr>
              <a:t>…</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2323796"/>
            <a:ext cx="8178478" cy="830997"/>
          </a:xfrm>
          <a:prstGeom prst="rect">
            <a:avLst/>
          </a:prstGeom>
          <a:noFill/>
        </p:spPr>
        <p:txBody>
          <a:bodyPr wrap="square" rtlCol="0">
            <a:spAutoFit/>
          </a:bodyPr>
          <a:lstStyle/>
          <a:p>
            <a:pPr>
              <a:defRPr/>
            </a:pPr>
            <a:r>
              <a:rPr lang="en-GB" sz="2400" dirty="0" smtClean="0"/>
              <a:t>And this made us all think....</a:t>
            </a:r>
          </a:p>
          <a:p>
            <a:pPr>
              <a:defRPr/>
            </a:pPr>
            <a:endParaRPr lang="en-GB" sz="2400" dirty="0">
              <a:solidFill>
                <a:srgbClr val="525252"/>
              </a:solidFill>
            </a:endParaRPr>
          </a:p>
        </p:txBody>
      </p:sp>
      <p:pic>
        <p:nvPicPr>
          <p:cNvPr id="2" name="Picture 1"/>
          <p:cNvPicPr>
            <a:picLocks noChangeAspect="1"/>
          </p:cNvPicPr>
          <p:nvPr/>
        </p:nvPicPr>
        <p:blipFill>
          <a:blip r:embed="rId2"/>
          <a:stretch>
            <a:fillRect/>
          </a:stretch>
        </p:blipFill>
        <p:spPr>
          <a:xfrm>
            <a:off x="0" y="381000"/>
            <a:ext cx="9144000" cy="6090249"/>
          </a:xfrm>
          <a:prstGeom prst="rect">
            <a:avLst/>
          </a:prstGeom>
        </p:spPr>
      </p:pic>
    </p:spTree>
    <p:extLst>
      <p:ext uri="{BB962C8B-B14F-4D97-AF65-F5344CB8AC3E}">
        <p14:creationId xmlns:p14="http://schemas.microsoft.com/office/powerpoint/2010/main" val="15368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From the Mobile Maths Focus Groups we learned</a:t>
            </a:r>
            <a:r>
              <a:rPr lang="en-GB" sz="2400" dirty="0" smtClean="0">
                <a:solidFill>
                  <a:schemeClr val="accent1"/>
                </a:solidFill>
              </a:rPr>
              <a:t>…</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2323796"/>
            <a:ext cx="8178478" cy="830997"/>
          </a:xfrm>
          <a:prstGeom prst="rect">
            <a:avLst/>
          </a:prstGeom>
          <a:noFill/>
        </p:spPr>
        <p:txBody>
          <a:bodyPr wrap="square" rtlCol="0">
            <a:spAutoFit/>
          </a:bodyPr>
          <a:lstStyle/>
          <a:p>
            <a:pPr>
              <a:defRPr/>
            </a:pPr>
            <a:r>
              <a:rPr lang="en-GB" sz="2400" dirty="0" smtClean="0"/>
              <a:t>And this made us all think....</a:t>
            </a:r>
          </a:p>
          <a:p>
            <a:pPr>
              <a:defRPr/>
            </a:pPr>
            <a:endParaRPr lang="en-GB" sz="2400" dirty="0">
              <a:solidFill>
                <a:srgbClr val="525252"/>
              </a:solidFill>
            </a:endParaRPr>
          </a:p>
        </p:txBody>
      </p:sp>
      <p:pic>
        <p:nvPicPr>
          <p:cNvPr id="3" name="Picture 2"/>
          <p:cNvPicPr>
            <a:picLocks noChangeAspect="1"/>
          </p:cNvPicPr>
          <p:nvPr/>
        </p:nvPicPr>
        <p:blipFill>
          <a:blip r:embed="rId2"/>
          <a:stretch>
            <a:fillRect/>
          </a:stretch>
        </p:blipFill>
        <p:spPr>
          <a:xfrm>
            <a:off x="0" y="304104"/>
            <a:ext cx="9144000" cy="5910793"/>
          </a:xfrm>
          <a:prstGeom prst="rect">
            <a:avLst/>
          </a:prstGeom>
        </p:spPr>
      </p:pic>
    </p:spTree>
    <p:extLst>
      <p:ext uri="{BB962C8B-B14F-4D97-AF65-F5344CB8AC3E}">
        <p14:creationId xmlns:p14="http://schemas.microsoft.com/office/powerpoint/2010/main" val="153682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This Mobile Maths Focus Groups made me think</a:t>
            </a:r>
            <a:r>
              <a:rPr lang="en-GB" sz="2400" dirty="0" smtClean="0">
                <a:solidFill>
                  <a:schemeClr val="accent1"/>
                </a:solidFill>
              </a:rPr>
              <a:t>…</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1879296"/>
            <a:ext cx="8178478" cy="4154983"/>
          </a:xfrm>
          <a:prstGeom prst="rect">
            <a:avLst/>
          </a:prstGeom>
          <a:noFill/>
        </p:spPr>
        <p:txBody>
          <a:bodyPr wrap="square" rtlCol="0">
            <a:spAutoFit/>
          </a:bodyPr>
          <a:lstStyle/>
          <a:p>
            <a:pPr marL="457200" indent="-457200">
              <a:buFont typeface="+mj-lt"/>
              <a:buAutoNum type="arabicParenR"/>
            </a:pPr>
            <a:r>
              <a:rPr lang="en-GB" sz="2400" dirty="0" smtClean="0"/>
              <a:t>The beliefs people hold about value of maths, growth </a:t>
            </a:r>
            <a:r>
              <a:rPr lang="en-GB" sz="2400" dirty="0" err="1" smtClean="0"/>
              <a:t>mindset</a:t>
            </a:r>
            <a:r>
              <a:rPr lang="en-GB" sz="2400" dirty="0" smtClean="0"/>
              <a:t> and their MR is somewhat more complex than I expected</a:t>
            </a:r>
          </a:p>
          <a:p>
            <a:pPr marL="457200" indent="-457200">
              <a:buFont typeface="+mj-lt"/>
              <a:buAutoNum type="arabicParenR"/>
            </a:pPr>
            <a:endParaRPr lang="en-GB" sz="2400" dirty="0" smtClean="0"/>
          </a:p>
          <a:p>
            <a:pPr marL="457200" indent="-457200">
              <a:buFont typeface="+mj-lt"/>
              <a:buAutoNum type="arabicParenR"/>
            </a:pPr>
            <a:r>
              <a:rPr lang="en-GB" sz="2400" dirty="0" smtClean="0"/>
              <a:t>To develop </a:t>
            </a:r>
            <a:r>
              <a:rPr lang="en-GB" sz="2400" i="1" dirty="0" smtClean="0"/>
              <a:t>mathematical</a:t>
            </a:r>
            <a:r>
              <a:rPr lang="en-GB" sz="2400" dirty="0" smtClean="0"/>
              <a:t> resilience for life, is working on growth </a:t>
            </a:r>
            <a:r>
              <a:rPr lang="en-GB" sz="2400" dirty="0" err="1" smtClean="0"/>
              <a:t>mindset</a:t>
            </a:r>
            <a:r>
              <a:rPr lang="en-GB" sz="2400" dirty="0" smtClean="0"/>
              <a:t>, value for maths, struggle by using ‘good’ mathematical questions really enough?  Or are we missing something?</a:t>
            </a:r>
          </a:p>
          <a:p>
            <a:pPr marL="457200" indent="-457200">
              <a:buFont typeface="+mj-lt"/>
              <a:buAutoNum type="arabicParenR"/>
            </a:pPr>
            <a:endParaRPr lang="en-GB" sz="2400" dirty="0"/>
          </a:p>
          <a:p>
            <a:pPr marL="457200" indent="-457200">
              <a:buFont typeface="+mj-lt"/>
              <a:buAutoNum type="arabicParenR"/>
            </a:pPr>
            <a:r>
              <a:rPr lang="en-GB" sz="2400" dirty="0" smtClean="0"/>
              <a:t>Also, can it be done in the short term activities that we at NN do?</a:t>
            </a:r>
          </a:p>
        </p:txBody>
      </p:sp>
    </p:spTree>
    <p:extLst>
      <p:ext uri="{BB962C8B-B14F-4D97-AF65-F5344CB8AC3E}">
        <p14:creationId xmlns:p14="http://schemas.microsoft.com/office/powerpoint/2010/main" val="403087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Something else to make us think – </a:t>
            </a:r>
            <a:br>
              <a:rPr lang="en-GB" dirty="0" smtClean="0">
                <a:solidFill>
                  <a:schemeClr val="accent1"/>
                </a:solidFill>
              </a:rPr>
            </a:br>
            <a:r>
              <a:rPr lang="en-GB" dirty="0" smtClean="0">
                <a:solidFill>
                  <a:schemeClr val="accent1"/>
                </a:solidFill>
              </a:rPr>
              <a:t>Research by Alison Barnes on perseverance in mathematical reasoning</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3" name="TextBox 2"/>
          <p:cNvSpPr txBox="1"/>
          <p:nvPr/>
        </p:nvSpPr>
        <p:spPr>
          <a:xfrm>
            <a:off x="166762" y="1893884"/>
            <a:ext cx="8195734" cy="4955203"/>
          </a:xfrm>
          <a:prstGeom prst="rect">
            <a:avLst/>
          </a:prstGeom>
          <a:noFill/>
        </p:spPr>
        <p:txBody>
          <a:bodyPr wrap="square" rtlCol="0">
            <a:spAutoFit/>
          </a:bodyPr>
          <a:lstStyle/>
          <a:p>
            <a:r>
              <a:rPr lang="en-US" sz="2000" dirty="0" smtClean="0"/>
              <a:t>The mathematical activity of paths around a square pond with </a:t>
            </a:r>
          </a:p>
          <a:p>
            <a:r>
              <a:rPr lang="en-US" sz="2000" dirty="0" smtClean="0"/>
              <a:t>year 6 students:</a:t>
            </a:r>
          </a:p>
          <a:p>
            <a:pPr marL="285750" indent="-285750">
              <a:buFont typeface="Arial"/>
              <a:buChar char="•"/>
            </a:pPr>
            <a:r>
              <a:rPr lang="en-US" sz="2000" dirty="0" smtClean="0"/>
              <a:t>led </a:t>
            </a:r>
            <a:r>
              <a:rPr lang="en-US" sz="2000" dirty="0"/>
              <a:t>to an increasingly systematic approach to </a:t>
            </a:r>
            <a:r>
              <a:rPr lang="en-US" sz="2000" dirty="0" err="1"/>
              <a:t>specialisation</a:t>
            </a:r>
            <a:r>
              <a:rPr lang="en-US" sz="2000" dirty="0"/>
              <a:t> </a:t>
            </a:r>
            <a:endParaRPr lang="en-US" sz="2000" dirty="0" smtClean="0"/>
          </a:p>
          <a:p>
            <a:r>
              <a:rPr lang="en-US" sz="2000" dirty="0"/>
              <a:t> </a:t>
            </a:r>
            <a:r>
              <a:rPr lang="en-US" sz="2000" dirty="0" smtClean="0"/>
              <a:t>   (</a:t>
            </a:r>
            <a:r>
              <a:rPr lang="en-US" sz="2000" dirty="0"/>
              <a:t>Mason </a:t>
            </a:r>
            <a:r>
              <a:rPr lang="en-US" sz="2000" dirty="0" smtClean="0"/>
              <a:t>et </a:t>
            </a:r>
            <a:r>
              <a:rPr lang="en-US" sz="2000" dirty="0"/>
              <a:t>al., 2010)</a:t>
            </a:r>
          </a:p>
          <a:p>
            <a:pPr marL="285750" indent="-285750">
              <a:buFont typeface="Arial"/>
              <a:buChar char="•"/>
            </a:pPr>
            <a:r>
              <a:rPr lang="en-US" sz="2000" dirty="0" smtClean="0"/>
              <a:t>there </a:t>
            </a:r>
            <a:r>
              <a:rPr lang="en-US" sz="2000" dirty="0"/>
              <a:t>was very little </a:t>
            </a:r>
            <a:r>
              <a:rPr lang="en-US" sz="2000" dirty="0" smtClean="0"/>
              <a:t>evidence </a:t>
            </a:r>
            <a:r>
              <a:rPr lang="en-US" sz="2000" dirty="0"/>
              <a:t>of the eight children conjecturing, </a:t>
            </a:r>
          </a:p>
          <a:p>
            <a:r>
              <a:rPr lang="en-US" sz="2000" dirty="0" smtClean="0"/>
              <a:t>    </a:t>
            </a:r>
            <a:r>
              <a:rPr lang="en-US" sz="2000" dirty="0" err="1" smtClean="0"/>
              <a:t>generalising</a:t>
            </a:r>
            <a:r>
              <a:rPr lang="en-US" sz="2000" dirty="0" smtClean="0"/>
              <a:t> </a:t>
            </a:r>
            <a:r>
              <a:rPr lang="en-US" sz="2000" dirty="0"/>
              <a:t>or convincing and hence limited perseverance </a:t>
            </a:r>
            <a:endParaRPr lang="en-US" sz="2000" dirty="0" smtClean="0"/>
          </a:p>
          <a:p>
            <a:r>
              <a:rPr lang="en-US" sz="2000" dirty="0"/>
              <a:t> </a:t>
            </a:r>
            <a:r>
              <a:rPr lang="en-US" sz="2000" dirty="0" smtClean="0"/>
              <a:t>   in </a:t>
            </a:r>
            <a:r>
              <a:rPr lang="en-US" sz="2000" dirty="0"/>
              <a:t>mathematical reasoning. </a:t>
            </a:r>
          </a:p>
          <a:p>
            <a:pPr marL="285750" indent="-285750">
              <a:buFont typeface="Arial"/>
              <a:buChar char="•"/>
            </a:pPr>
            <a:r>
              <a:rPr lang="en-US" sz="2000" dirty="0" smtClean="0"/>
              <a:t>there </a:t>
            </a:r>
            <a:r>
              <a:rPr lang="en-US" sz="2000" dirty="0"/>
              <a:t>was </a:t>
            </a:r>
            <a:r>
              <a:rPr lang="en-US" sz="2000" dirty="0" smtClean="0"/>
              <a:t>urgency </a:t>
            </a:r>
            <a:r>
              <a:rPr lang="en-US" sz="2000" dirty="0"/>
              <a:t>in the children’s speech and actions, </a:t>
            </a:r>
            <a:r>
              <a:rPr lang="en-US" sz="2000" dirty="0" smtClean="0"/>
              <a:t>pleasure </a:t>
            </a:r>
            <a:r>
              <a:rPr lang="en-US" sz="2000" dirty="0"/>
              <a:t>in spotting patterns, frustration </a:t>
            </a:r>
            <a:r>
              <a:rPr lang="en-US" sz="2000" dirty="0" smtClean="0"/>
              <a:t>when </a:t>
            </a:r>
            <a:r>
              <a:rPr lang="en-US" sz="2000" dirty="0"/>
              <a:t>trials were unsuccessful and excitement in establishing a systematic approach; </a:t>
            </a:r>
          </a:p>
          <a:p>
            <a:pPr marL="285750" indent="-285750">
              <a:buFont typeface="Arial"/>
              <a:buChar char="•"/>
            </a:pPr>
            <a:r>
              <a:rPr lang="en-US" sz="2000" dirty="0"/>
              <a:t>overall, the children reported enjoyment of the activities and the challenge</a:t>
            </a:r>
            <a:r>
              <a:rPr lang="en-US" sz="2000" dirty="0" smtClean="0"/>
              <a:t>.</a:t>
            </a:r>
          </a:p>
          <a:p>
            <a:pPr marL="285750" indent="-285750">
              <a:buFont typeface="Arial"/>
              <a:buChar char="•"/>
            </a:pPr>
            <a:endParaRPr lang="en-US" sz="2000" dirty="0"/>
          </a:p>
          <a:p>
            <a:pPr algn="r"/>
            <a:r>
              <a:rPr lang="en-US" sz="2000" dirty="0" smtClean="0"/>
              <a:t>(Barnes, 2015)</a:t>
            </a:r>
            <a:endParaRPr lang="en-US" sz="2000" dirty="0"/>
          </a:p>
          <a:p>
            <a:endParaRPr lang="en-GB" dirty="0"/>
          </a:p>
          <a:p>
            <a:endParaRPr lang="en-US" dirty="0"/>
          </a:p>
        </p:txBody>
      </p:sp>
      <p:pic>
        <p:nvPicPr>
          <p:cNvPr id="4" name="Picture 3" descr="Screen Shot 2016-03-02 at 13.09.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6800" y="1498977"/>
            <a:ext cx="1727200" cy="1625600"/>
          </a:xfrm>
          <a:prstGeom prst="rect">
            <a:avLst/>
          </a:prstGeom>
        </p:spPr>
      </p:pic>
    </p:spTree>
    <p:extLst>
      <p:ext uri="{BB962C8B-B14F-4D97-AF65-F5344CB8AC3E}">
        <p14:creationId xmlns:p14="http://schemas.microsoft.com/office/powerpoint/2010/main" val="321669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Resourcefulness of mathematical resilience in that research?</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488439" y="3002418"/>
            <a:ext cx="8178478" cy="3416320"/>
          </a:xfrm>
          <a:prstGeom prst="rect">
            <a:avLst/>
          </a:prstGeom>
          <a:noFill/>
        </p:spPr>
        <p:txBody>
          <a:bodyPr wrap="square" rtlCol="0">
            <a:spAutoFit/>
          </a:bodyPr>
          <a:lstStyle/>
          <a:p>
            <a:pPr>
              <a:defRPr/>
            </a:pPr>
            <a:r>
              <a:rPr lang="en-GB" sz="2400" dirty="0" smtClean="0"/>
              <a:t>So resilience – yes</a:t>
            </a:r>
          </a:p>
          <a:p>
            <a:pPr>
              <a:defRPr/>
            </a:pPr>
            <a:endParaRPr lang="en-GB" sz="2400" dirty="0" smtClean="0"/>
          </a:p>
          <a:p>
            <a:pPr>
              <a:defRPr/>
            </a:pPr>
            <a:r>
              <a:rPr lang="en-GB" sz="2400" dirty="0" smtClean="0"/>
              <a:t>Mathematical resilience – ?</a:t>
            </a:r>
          </a:p>
          <a:p>
            <a:pPr>
              <a:defRPr/>
            </a:pPr>
            <a:endParaRPr lang="en-GB" sz="2400" dirty="0"/>
          </a:p>
          <a:p>
            <a:pPr>
              <a:defRPr/>
            </a:pPr>
            <a:r>
              <a:rPr lang="en-GB" sz="2400" dirty="0" smtClean="0"/>
              <a:t>Resilience/perseverance in mathematical reasoning – no</a:t>
            </a:r>
          </a:p>
          <a:p>
            <a:pPr>
              <a:defRPr/>
            </a:pPr>
            <a:endParaRPr lang="en-GB" sz="2400" dirty="0"/>
          </a:p>
          <a:p>
            <a:pPr>
              <a:defRPr/>
            </a:pPr>
            <a:r>
              <a:rPr lang="en-GB" sz="2400" dirty="0" smtClean="0"/>
              <a:t>Did the activity equip the learner to be </a:t>
            </a:r>
            <a:r>
              <a:rPr lang="en-GB" sz="2400" dirty="0"/>
              <a:t>r</a:t>
            </a:r>
            <a:r>
              <a:rPr lang="en-GB" sz="2400" dirty="0" smtClean="0"/>
              <a:t>esourcefulness for mathematical resilience, including mathematical reasoning, in life - doubtful</a:t>
            </a:r>
            <a:endParaRPr lang="en-GB" sz="2400" dirty="0"/>
          </a:p>
        </p:txBody>
      </p:sp>
      <p:pic>
        <p:nvPicPr>
          <p:cNvPr id="8" name="Picture 7" descr="Screen Shot 2016-03-02 at 12.56.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967" y="1530453"/>
            <a:ext cx="4257919" cy="1465303"/>
          </a:xfrm>
          <a:prstGeom prst="rect">
            <a:avLst/>
          </a:prstGeom>
        </p:spPr>
      </p:pic>
    </p:spTree>
    <p:extLst>
      <p:ext uri="{BB962C8B-B14F-4D97-AF65-F5344CB8AC3E}">
        <p14:creationId xmlns:p14="http://schemas.microsoft.com/office/powerpoint/2010/main" val="278912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Proposition: to extend the definition of MR of Lee and Johnston-Wilder on mathematical resilience</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25008" y="1770272"/>
            <a:ext cx="8178478" cy="5909309"/>
          </a:xfrm>
          <a:prstGeom prst="rect">
            <a:avLst/>
          </a:prstGeom>
          <a:noFill/>
        </p:spPr>
        <p:txBody>
          <a:bodyPr wrap="square" rtlCol="0">
            <a:spAutoFit/>
          </a:bodyPr>
          <a:lstStyle/>
          <a:p>
            <a:r>
              <a:rPr lang="en-GB" sz="2400" dirty="0"/>
              <a:t>The term ‘mathematical resilience’ is defined as </a:t>
            </a:r>
            <a:endParaRPr lang="en-GB" sz="2400" dirty="0" smtClean="0"/>
          </a:p>
          <a:p>
            <a:endParaRPr lang="en-GB" sz="2400" dirty="0"/>
          </a:p>
          <a:p>
            <a:r>
              <a:rPr lang="en-GB" sz="2400" dirty="0" smtClean="0"/>
              <a:t>that </a:t>
            </a:r>
            <a:r>
              <a:rPr lang="en-GB" sz="2400" dirty="0"/>
              <a:t>quality by which </a:t>
            </a:r>
            <a:r>
              <a:rPr lang="en-GB" sz="2400" strike="sngStrike" dirty="0"/>
              <a:t>some</a:t>
            </a:r>
            <a:r>
              <a:rPr lang="en-GB" sz="2400" dirty="0"/>
              <a:t> </a:t>
            </a:r>
            <a:r>
              <a:rPr lang="en-GB" sz="2400" strike="sngStrike" dirty="0" smtClean="0"/>
              <a:t>students</a:t>
            </a:r>
            <a:r>
              <a:rPr lang="en-GB" sz="2400" dirty="0" smtClean="0"/>
              <a:t> </a:t>
            </a:r>
            <a:r>
              <a:rPr lang="en-GB" sz="2400" dirty="0" smtClean="0">
                <a:solidFill>
                  <a:srgbClr val="FF0000"/>
                </a:solidFill>
              </a:rPr>
              <a:t>people</a:t>
            </a:r>
            <a:r>
              <a:rPr lang="en-GB" sz="2400" dirty="0" smtClean="0"/>
              <a:t> </a:t>
            </a:r>
            <a:r>
              <a:rPr lang="en-GB" sz="2400" dirty="0"/>
              <a:t>approach </a:t>
            </a:r>
            <a:r>
              <a:rPr lang="en-GB" sz="2400" dirty="0" smtClean="0"/>
              <a:t>mathematics, </a:t>
            </a:r>
            <a:r>
              <a:rPr lang="en-GB" sz="2400" dirty="0" smtClean="0">
                <a:solidFill>
                  <a:srgbClr val="FF0000"/>
                </a:solidFill>
              </a:rPr>
              <a:t>including </a:t>
            </a:r>
            <a:r>
              <a:rPr lang="en-GB" sz="2400" dirty="0">
                <a:solidFill>
                  <a:srgbClr val="FF0000"/>
                </a:solidFill>
              </a:rPr>
              <a:t>mathematical reasoning</a:t>
            </a:r>
            <a:r>
              <a:rPr lang="en-GB" sz="2400" dirty="0"/>
              <a:t>,  with confidence in a successful outcome to their effortful work, </a:t>
            </a:r>
            <a:r>
              <a:rPr lang="en-GB" sz="2400" dirty="0" smtClean="0"/>
              <a:t>persistence </a:t>
            </a:r>
            <a:r>
              <a:rPr lang="en-GB" sz="2400" dirty="0"/>
              <a:t>in the face of difficulty and a willingness to discuss, reflect and research. </a:t>
            </a:r>
            <a:endParaRPr lang="en-GB" sz="2400" dirty="0" smtClean="0"/>
          </a:p>
          <a:p>
            <a:endParaRPr lang="en-GB" sz="2400" dirty="0"/>
          </a:p>
          <a:p>
            <a:r>
              <a:rPr lang="en-GB" sz="2400" dirty="0" smtClean="0">
                <a:solidFill>
                  <a:srgbClr val="FF0000"/>
                </a:solidFill>
              </a:rPr>
              <a:t>For this, people need to develop a </a:t>
            </a:r>
            <a:r>
              <a:rPr lang="en-GB" sz="2400" i="1" dirty="0" smtClean="0">
                <a:solidFill>
                  <a:srgbClr val="FF0000"/>
                </a:solidFill>
              </a:rPr>
              <a:t>resourcefulness for </a:t>
            </a:r>
            <a:r>
              <a:rPr lang="en-GB" sz="2400" i="1" dirty="0">
                <a:solidFill>
                  <a:srgbClr val="FF0000"/>
                </a:solidFill>
              </a:rPr>
              <a:t>mathematical resilience</a:t>
            </a:r>
            <a:r>
              <a:rPr lang="en-GB" sz="2400" dirty="0">
                <a:solidFill>
                  <a:srgbClr val="FF0000"/>
                </a:solidFill>
              </a:rPr>
              <a:t> </a:t>
            </a:r>
            <a:r>
              <a:rPr lang="en-GB" sz="2400" dirty="0" smtClean="0">
                <a:solidFill>
                  <a:srgbClr val="FF0000"/>
                </a:solidFill>
              </a:rPr>
              <a:t>so that possibilities on how to be mathematical resilient come to mind throughout their life.</a:t>
            </a:r>
            <a:endParaRPr lang="en-US" sz="2400" dirty="0" smtClean="0">
              <a:solidFill>
                <a:srgbClr val="FF0000"/>
              </a:solidFill>
            </a:endParaRPr>
          </a:p>
          <a:p>
            <a:endParaRPr lang="en-US" sz="2400" dirty="0" smtClean="0"/>
          </a:p>
          <a:p>
            <a:pPr algn="r"/>
            <a:r>
              <a:rPr lang="en-US" dirty="0" smtClean="0"/>
              <a:t>)</a:t>
            </a:r>
            <a:endParaRPr lang="en-US" dirty="0"/>
          </a:p>
          <a:p>
            <a:endParaRPr lang="en-GB" sz="2400" dirty="0" smtClean="0"/>
          </a:p>
          <a:p>
            <a:endParaRPr lang="en-GB" sz="2400" dirty="0"/>
          </a:p>
          <a:p>
            <a:endParaRPr lang="en-GB" sz="2400" dirty="0"/>
          </a:p>
        </p:txBody>
      </p:sp>
    </p:spTree>
    <p:extLst>
      <p:ext uri="{BB962C8B-B14F-4D97-AF65-F5344CB8AC3E}">
        <p14:creationId xmlns:p14="http://schemas.microsoft.com/office/powerpoint/2010/main" val="425392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Resourcefulness for resilience</a:t>
            </a:r>
            <a:r>
              <a:rPr lang="en-GB" sz="2400" dirty="0" smtClean="0">
                <a:solidFill>
                  <a:schemeClr val="accent1"/>
                </a:solidFill>
              </a:rPr>
              <a:t>…</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57571" y="1933073"/>
            <a:ext cx="8178478" cy="5262979"/>
          </a:xfrm>
          <a:prstGeom prst="rect">
            <a:avLst/>
          </a:prstGeom>
          <a:noFill/>
        </p:spPr>
        <p:txBody>
          <a:bodyPr wrap="square" rtlCol="0">
            <a:spAutoFit/>
          </a:bodyPr>
          <a:lstStyle/>
          <a:p>
            <a:pPr>
              <a:defRPr/>
            </a:pPr>
            <a:r>
              <a:rPr lang="en-GB" sz="2400" dirty="0" smtClean="0"/>
              <a:t>At this conference, we are all working, or interested in working, on building mathematical resilience.</a:t>
            </a:r>
          </a:p>
          <a:p>
            <a:pPr>
              <a:defRPr/>
            </a:pPr>
            <a:endParaRPr lang="en-GB" sz="2400" dirty="0"/>
          </a:p>
          <a:p>
            <a:pPr>
              <a:defRPr/>
            </a:pPr>
            <a:r>
              <a:rPr lang="en-GB" sz="2400" dirty="0" smtClean="0"/>
              <a:t>Looking at some of the titles for sessions this conference that aim to build mathematical resilience in learners:  </a:t>
            </a:r>
          </a:p>
          <a:p>
            <a:pPr>
              <a:defRPr/>
            </a:pPr>
            <a:endParaRPr lang="en-GB" sz="2400" dirty="0"/>
          </a:p>
          <a:p>
            <a:pPr marL="342900" indent="-342900">
              <a:buFont typeface="Arial"/>
              <a:buChar char="•"/>
              <a:defRPr/>
            </a:pPr>
            <a:r>
              <a:rPr lang="en-GB" sz="2400" dirty="0" smtClean="0"/>
              <a:t>Building resilience through a growth </a:t>
            </a:r>
            <a:r>
              <a:rPr lang="en-GB" sz="2400" dirty="0" err="1" smtClean="0"/>
              <a:t>mindset</a:t>
            </a:r>
            <a:endParaRPr lang="en-GB" sz="2400" dirty="0" smtClean="0"/>
          </a:p>
          <a:p>
            <a:pPr marL="342900" indent="-342900">
              <a:buFont typeface="Arial"/>
              <a:buChar char="•"/>
              <a:defRPr/>
            </a:pPr>
            <a:r>
              <a:rPr lang="en-GB" sz="2400" dirty="0" smtClean="0"/>
              <a:t>Coaching for mathematical resilience</a:t>
            </a:r>
          </a:p>
          <a:p>
            <a:pPr marL="342900" indent="-342900">
              <a:buFont typeface="Arial"/>
              <a:buChar char="•"/>
              <a:defRPr/>
            </a:pPr>
            <a:r>
              <a:rPr lang="en-GB" sz="2400" dirty="0" smtClean="0"/>
              <a:t>Talking to build mathematical resilience</a:t>
            </a:r>
          </a:p>
          <a:p>
            <a:pPr marL="342900" indent="-342900">
              <a:buFont typeface="Arial"/>
              <a:buChar char="•"/>
              <a:defRPr/>
            </a:pPr>
            <a:r>
              <a:rPr lang="en-GB" sz="2400" dirty="0" smtClean="0"/>
              <a:t>Developing mathematical resilience with student teachers</a:t>
            </a:r>
          </a:p>
          <a:p>
            <a:pPr>
              <a:defRPr/>
            </a:pPr>
            <a:endParaRPr lang="en-GB" sz="2400" dirty="0"/>
          </a:p>
          <a:p>
            <a:pPr>
              <a:defRPr/>
            </a:pPr>
            <a:endParaRPr lang="en-GB" sz="2400" dirty="0" smtClean="0"/>
          </a:p>
          <a:p>
            <a:pPr>
              <a:defRPr/>
            </a:pPr>
            <a:endParaRPr lang="en-GB" sz="2400" dirty="0"/>
          </a:p>
        </p:txBody>
      </p:sp>
    </p:spTree>
    <p:extLst>
      <p:ext uri="{BB962C8B-B14F-4D97-AF65-F5344CB8AC3E}">
        <p14:creationId xmlns:p14="http://schemas.microsoft.com/office/powerpoint/2010/main" val="1710226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Resourcefulness for resilience</a:t>
            </a:r>
            <a:r>
              <a:rPr lang="en-GB" sz="2400" dirty="0" smtClean="0">
                <a:solidFill>
                  <a:schemeClr val="accent1"/>
                </a:solidFill>
              </a:rPr>
              <a:t>…</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2323796"/>
            <a:ext cx="8178478" cy="3785652"/>
          </a:xfrm>
          <a:prstGeom prst="rect">
            <a:avLst/>
          </a:prstGeom>
          <a:noFill/>
        </p:spPr>
        <p:txBody>
          <a:bodyPr wrap="square" rtlCol="0">
            <a:spAutoFit/>
          </a:bodyPr>
          <a:lstStyle/>
          <a:p>
            <a:pPr>
              <a:defRPr/>
            </a:pPr>
            <a:r>
              <a:rPr lang="en-GB" sz="2400" dirty="0" smtClean="0"/>
              <a:t>The challenge:</a:t>
            </a:r>
          </a:p>
          <a:p>
            <a:pPr>
              <a:defRPr/>
            </a:pPr>
            <a:endParaRPr lang="en-GB" sz="2400" dirty="0"/>
          </a:p>
          <a:p>
            <a:pPr>
              <a:defRPr/>
            </a:pPr>
            <a:r>
              <a:rPr lang="en-GB" sz="2400" dirty="0" smtClean="0"/>
              <a:t>How can we ensure what we do in our work on MR will equip learners with the resourcefulness for mathematical resilience, including mathematical reasoning, ‘for life’?</a:t>
            </a:r>
          </a:p>
          <a:p>
            <a:pPr>
              <a:defRPr/>
            </a:pPr>
            <a:endParaRPr lang="en-GB" sz="2400" dirty="0"/>
          </a:p>
          <a:p>
            <a:pPr>
              <a:defRPr/>
            </a:pPr>
            <a:endParaRPr lang="en-GB" sz="2400" dirty="0" smtClean="0"/>
          </a:p>
          <a:p>
            <a:pPr>
              <a:defRPr/>
            </a:pPr>
            <a:endParaRPr lang="en-GB" sz="2400" dirty="0"/>
          </a:p>
          <a:p>
            <a:pPr>
              <a:defRPr/>
            </a:pPr>
            <a:endParaRPr lang="en-GB" sz="2400" dirty="0" smtClean="0"/>
          </a:p>
          <a:p>
            <a:pPr>
              <a:defRPr/>
            </a:pPr>
            <a:endParaRPr lang="en-GB" sz="2400" dirty="0"/>
          </a:p>
        </p:txBody>
      </p:sp>
    </p:spTree>
    <p:extLst>
      <p:ext uri="{BB962C8B-B14F-4D97-AF65-F5344CB8AC3E}">
        <p14:creationId xmlns:p14="http://schemas.microsoft.com/office/powerpoint/2010/main" val="152565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2"/>
          <p:cNvSpPr>
            <a:spLocks noGrp="1"/>
          </p:cNvSpPr>
          <p:nvPr>
            <p:ph type="ctrTitle"/>
          </p:nvPr>
        </p:nvSpPr>
        <p:spPr>
          <a:xfrm>
            <a:off x="111125" y="3854450"/>
            <a:ext cx="7772400" cy="1606549"/>
          </a:xfrm>
        </p:spPr>
        <p:txBody>
          <a:bodyPr>
            <a:normAutofit fontScale="90000"/>
          </a:bodyPr>
          <a:lstStyle/>
          <a:p>
            <a:r>
              <a:rPr lang="en-GB" altLang="en-US" sz="3200" dirty="0" smtClean="0"/>
              <a:t>Thank-you!</a:t>
            </a:r>
            <a:br>
              <a:rPr lang="en-GB" altLang="en-US" sz="3200" dirty="0" smtClean="0"/>
            </a:br>
            <a:r>
              <a:rPr lang="en-GB" altLang="en-US" dirty="0"/>
              <a:t/>
            </a:r>
            <a:br>
              <a:rPr lang="en-GB" altLang="en-US" dirty="0"/>
            </a:br>
            <a:r>
              <a:rPr lang="en-GB" altLang="en-US" dirty="0" smtClean="0"/>
              <a:t>For a </a:t>
            </a:r>
            <a:r>
              <a:rPr lang="en-GB" dirty="0" smtClean="0">
                <a:latin typeface="Calibri,sans-serif"/>
              </a:rPr>
              <a:t>newsletter, or </a:t>
            </a:r>
            <a:r>
              <a:rPr lang="en-GB" dirty="0">
                <a:latin typeface="Calibri,sans-serif"/>
              </a:rPr>
              <a:t>if </a:t>
            </a:r>
            <a:r>
              <a:rPr lang="en-GB" dirty="0" smtClean="0">
                <a:latin typeface="Calibri,sans-serif"/>
              </a:rPr>
              <a:t>you would like to stay </a:t>
            </a:r>
            <a:r>
              <a:rPr lang="en-GB" dirty="0">
                <a:latin typeface="Calibri,sans-serif"/>
              </a:rPr>
              <a:t>involved </a:t>
            </a:r>
            <a:r>
              <a:rPr lang="en-GB" dirty="0" smtClean="0">
                <a:latin typeface="Calibri,sans-serif"/>
              </a:rPr>
              <a:t>...</a:t>
            </a:r>
            <a:r>
              <a:rPr lang="en-GB" dirty="0">
                <a:latin typeface="Calibri,sans-serif"/>
              </a:rPr>
              <a:t/>
            </a:r>
            <a:br>
              <a:rPr lang="en-GB" dirty="0">
                <a:latin typeface="Calibri,sans-serif"/>
              </a:rPr>
            </a:br>
            <a:r>
              <a:rPr lang="en-GB"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sans-serif"/>
                <a:hlinkClick r:id="rId2"/>
              </a:rPr>
              <a:t>http</a:t>
            </a:r>
            <a:r>
              <a:rPr lang="en-GB"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sans-serif"/>
                <a:hlinkClick r:id="rId2"/>
              </a:rPr>
              <a:t>://www.nationalnumeracy.org.uk/register-updates</a:t>
            </a:r>
            <a:r>
              <a:rPr lang="en-GB" altLang="en-US" sz="3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GB" altLang="en-US" sz="3200" dirty="0" smtClean="0">
              <a:solidFill>
                <a:srgbClr val="FFFFFF"/>
              </a:solidFill>
            </a:endParaRPr>
          </a:p>
        </p:txBody>
      </p:sp>
    </p:spTree>
    <p:extLst>
      <p:ext uri="{BB962C8B-B14F-4D97-AF65-F5344CB8AC3E}">
        <p14:creationId xmlns:p14="http://schemas.microsoft.com/office/powerpoint/2010/main" val="26740136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References</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2323796"/>
            <a:ext cx="8178478" cy="4339649"/>
          </a:xfrm>
          <a:prstGeom prst="rect">
            <a:avLst/>
          </a:prstGeom>
          <a:noFill/>
        </p:spPr>
        <p:txBody>
          <a:bodyPr wrap="square" rtlCol="0">
            <a:spAutoFit/>
          </a:bodyPr>
          <a:lstStyle/>
          <a:p>
            <a:r>
              <a:rPr lang="en-GB" sz="1200" dirty="0" smtClean="0"/>
              <a:t>Barnes, A </a:t>
            </a:r>
            <a:r>
              <a:rPr lang="en-GB" sz="1200" dirty="0"/>
              <a:t>(2015) Creating the conditions for children to persevere in mathematical </a:t>
            </a:r>
            <a:r>
              <a:rPr lang="en-GB" sz="1200" dirty="0" smtClean="0"/>
              <a:t>reasoning.  In </a:t>
            </a:r>
            <a:r>
              <a:rPr lang="en-GB" sz="1200" dirty="0" err="1" smtClean="0"/>
              <a:t>Adams,G</a:t>
            </a:r>
            <a:r>
              <a:rPr lang="en-GB" sz="1200" dirty="0"/>
              <a:t>. </a:t>
            </a:r>
            <a:r>
              <a:rPr lang="en-GB" sz="1200" dirty="0" smtClean="0"/>
              <a:t>(</a:t>
            </a:r>
            <a:r>
              <a:rPr lang="en-GB" sz="1200" dirty="0"/>
              <a:t>Ed.) </a:t>
            </a:r>
            <a:r>
              <a:rPr lang="en-GB" sz="1200" i="1" dirty="0"/>
              <a:t>Proceedings of the British Society for Research into </a:t>
            </a:r>
            <a:r>
              <a:rPr lang="en-GB" sz="1200" i="1" dirty="0" smtClean="0"/>
              <a:t>Learning Mathematics</a:t>
            </a:r>
            <a:r>
              <a:rPr lang="en-GB" sz="1200" dirty="0" smtClean="0"/>
              <a:t> </a:t>
            </a:r>
            <a:r>
              <a:rPr lang="en-GB" sz="1200" b="1" dirty="0"/>
              <a:t>35(3) </a:t>
            </a:r>
            <a:r>
              <a:rPr lang="en-GB" sz="1200" dirty="0"/>
              <a:t>November </a:t>
            </a:r>
            <a:r>
              <a:rPr lang="en-GB" sz="1200" dirty="0" smtClean="0"/>
              <a:t>2015</a:t>
            </a:r>
          </a:p>
          <a:p>
            <a:endParaRPr lang="en-GB" sz="1200" dirty="0"/>
          </a:p>
          <a:p>
            <a:r>
              <a:rPr lang="en-GB" sz="1200" dirty="0"/>
              <a:t>Betz, Nancy E. (1978). Prevalence, distribution, and correlates of math anxiety in college students. Journal of </a:t>
            </a:r>
            <a:r>
              <a:rPr lang="en-GB" sz="1200" dirty="0" err="1"/>
              <a:t>Counseling</a:t>
            </a:r>
            <a:r>
              <a:rPr lang="en-GB" sz="1200" dirty="0"/>
              <a:t> Psychology, </a:t>
            </a:r>
            <a:r>
              <a:rPr lang="en-GB" sz="1200" dirty="0" err="1"/>
              <a:t>Vol</a:t>
            </a:r>
            <a:r>
              <a:rPr lang="en-GB" sz="1200" dirty="0"/>
              <a:t> 25(5), 441-448. </a:t>
            </a:r>
            <a:r>
              <a:rPr lang="en-GB" sz="1200" dirty="0" err="1"/>
              <a:t>doi</a:t>
            </a:r>
            <a:r>
              <a:rPr lang="en-GB" sz="1200" dirty="0"/>
              <a:t>: 10.1037/0022- 0167.25.5.441 </a:t>
            </a:r>
          </a:p>
          <a:p>
            <a:endParaRPr lang="en-GB" sz="1200" dirty="0"/>
          </a:p>
          <a:p>
            <a:r>
              <a:rPr lang="en-GB" sz="1200" dirty="0" err="1"/>
              <a:t>Kooken</a:t>
            </a:r>
            <a:r>
              <a:rPr lang="en-GB" sz="1200" dirty="0"/>
              <a:t>, J., Welsh, M., </a:t>
            </a:r>
            <a:r>
              <a:rPr lang="en-GB" sz="1200" dirty="0" err="1"/>
              <a:t>Mccoach</a:t>
            </a:r>
            <a:r>
              <a:rPr lang="en-GB" sz="1200" dirty="0"/>
              <a:t>, B., Johnston-Wilder, S. and Lee, C. (2013) </a:t>
            </a:r>
            <a:r>
              <a:rPr lang="en-GB" sz="1200" i="1" dirty="0"/>
              <a:t>Measuring mathematical resilience: an application of the construct of resilience to the study of mathematics</a:t>
            </a:r>
            <a:r>
              <a:rPr lang="en-GB" sz="1200" dirty="0"/>
              <a:t>. In: AERA 2013, San Francisco, California, 27 Apr-1 May 2013 </a:t>
            </a:r>
          </a:p>
          <a:p>
            <a:endParaRPr lang="en-GB" sz="1200" dirty="0"/>
          </a:p>
          <a:p>
            <a:r>
              <a:rPr lang="en-GB" sz="1200" dirty="0"/>
              <a:t>Lee, C. and </a:t>
            </a:r>
            <a:r>
              <a:rPr lang="en-GB" sz="1200" dirty="0" smtClean="0"/>
              <a:t>Johnston-Wilder</a:t>
            </a:r>
            <a:r>
              <a:rPr lang="en-GB" sz="1200" dirty="0"/>
              <a:t>, S. (2013) ‘Learning mathematics </a:t>
            </a:r>
            <a:r>
              <a:rPr lang="en-GB" sz="1200" dirty="0" smtClean="0"/>
              <a:t>–letting </a:t>
            </a:r>
            <a:r>
              <a:rPr lang="en-GB" sz="1200" dirty="0"/>
              <a:t>the pupils have their say’</a:t>
            </a:r>
            <a:r>
              <a:rPr lang="en-GB" sz="1200" i="1" dirty="0"/>
              <a:t>, </a:t>
            </a:r>
            <a:r>
              <a:rPr lang="en-GB" sz="1200" i="1" dirty="0" smtClean="0"/>
              <a:t>Educational </a:t>
            </a:r>
            <a:r>
              <a:rPr lang="en-GB" sz="1200" i="1" dirty="0"/>
              <a:t>Studies </a:t>
            </a:r>
          </a:p>
          <a:p>
            <a:r>
              <a:rPr lang="en-GB" sz="1200" i="1" dirty="0"/>
              <a:t>in </a:t>
            </a:r>
            <a:r>
              <a:rPr lang="en-GB" sz="1200" i="1" dirty="0" smtClean="0"/>
              <a:t>Mathematics</a:t>
            </a:r>
            <a:r>
              <a:rPr lang="en-GB" sz="1200" dirty="0" smtClean="0"/>
              <a:t>, </a:t>
            </a:r>
            <a:r>
              <a:rPr lang="en-GB" sz="1200" dirty="0"/>
              <a:t>vol. </a:t>
            </a:r>
            <a:r>
              <a:rPr lang="en-GB" sz="1200" b="1" dirty="0"/>
              <a:t>83</a:t>
            </a:r>
            <a:r>
              <a:rPr lang="en-GB" sz="1200" dirty="0"/>
              <a:t>, no. 2, pp. </a:t>
            </a:r>
            <a:r>
              <a:rPr lang="en-GB" sz="1200" dirty="0" smtClean="0"/>
              <a:t>163–80</a:t>
            </a:r>
          </a:p>
          <a:p>
            <a:endParaRPr lang="en-GB" sz="1200" dirty="0"/>
          </a:p>
          <a:p>
            <a:r>
              <a:rPr lang="en-GB" sz="1200" dirty="0"/>
              <a:t>TESS-India, </a:t>
            </a:r>
            <a:r>
              <a:rPr lang="en-GB" sz="1200" i="1" dirty="0"/>
              <a:t>Building mathematical resilience: similarity and congruency in </a:t>
            </a:r>
            <a:r>
              <a:rPr lang="en-GB" sz="1200" i="1" dirty="0" err="1"/>
              <a:t>triangles</a:t>
            </a:r>
            <a:r>
              <a:rPr lang="en-GB" sz="1200" dirty="0" err="1"/>
              <a:t>,http</a:t>
            </a:r>
            <a:r>
              <a:rPr lang="en-GB" sz="1200" dirty="0"/>
              <a:t>://</a:t>
            </a:r>
            <a:r>
              <a:rPr lang="en-GB" sz="1200" dirty="0" err="1"/>
              <a:t>www.open.edu</a:t>
            </a:r>
            <a:r>
              <a:rPr lang="en-GB" sz="1200" dirty="0"/>
              <a:t>/</a:t>
            </a:r>
            <a:r>
              <a:rPr lang="en-GB" sz="1200" dirty="0" err="1"/>
              <a:t>openlearnworks</a:t>
            </a:r>
            <a:r>
              <a:rPr lang="en-GB" sz="1200" dirty="0"/>
              <a:t>/</a:t>
            </a:r>
            <a:r>
              <a:rPr lang="en-GB" sz="1200" dirty="0" err="1"/>
              <a:t>pluginfile.php</a:t>
            </a:r>
            <a:r>
              <a:rPr lang="en-GB" sz="1200" dirty="0"/>
              <a:t>/134980/</a:t>
            </a:r>
            <a:r>
              <a:rPr lang="en-GB" sz="1200" dirty="0" err="1"/>
              <a:t>mod_resource</a:t>
            </a:r>
            <a:r>
              <a:rPr lang="en-GB" sz="1200" dirty="0"/>
              <a:t>/content/3/SM05_AIE_Final.pdf, available under Creative Commons Attribution-</a:t>
            </a:r>
            <a:r>
              <a:rPr lang="en-GB" sz="1200" dirty="0" err="1"/>
              <a:t>ShareAlike</a:t>
            </a:r>
            <a:r>
              <a:rPr lang="en-GB" sz="1200" dirty="0"/>
              <a:t> (</a:t>
            </a:r>
            <a:r>
              <a:rPr lang="en-GB" sz="1200" u="sng" dirty="0">
                <a:hlinkClick r:id="rId2"/>
              </a:rPr>
              <a:t>http://creativecommons.org/licenses/by-sa/3.0/</a:t>
            </a:r>
            <a:r>
              <a:rPr lang="en-GB" sz="1200" dirty="0"/>
              <a:t>; unless identified otherwise).</a:t>
            </a:r>
          </a:p>
          <a:p>
            <a:endParaRPr lang="en-GB" sz="1200" dirty="0"/>
          </a:p>
          <a:p>
            <a:pPr>
              <a:defRPr/>
            </a:pPr>
            <a:endParaRPr lang="en-GB" sz="1200" dirty="0"/>
          </a:p>
          <a:p>
            <a:pPr>
              <a:defRPr/>
            </a:pPr>
            <a:endParaRPr lang="en-GB" sz="1200" dirty="0"/>
          </a:p>
          <a:p>
            <a:pPr>
              <a:defRPr/>
            </a:pPr>
            <a:endParaRPr lang="en-GB" sz="1200" dirty="0" smtClean="0"/>
          </a:p>
          <a:p>
            <a:pPr>
              <a:defRPr/>
            </a:pPr>
            <a:endParaRPr lang="en-GB" sz="1200" dirty="0"/>
          </a:p>
          <a:p>
            <a:pPr>
              <a:defRPr/>
            </a:pPr>
            <a:endParaRPr lang="en-GB" sz="1200" dirty="0" smtClean="0"/>
          </a:p>
          <a:p>
            <a:pPr>
              <a:defRPr/>
            </a:pPr>
            <a:endParaRPr lang="en-GB" sz="1200" dirty="0"/>
          </a:p>
        </p:txBody>
      </p:sp>
      <p:sp>
        <p:nvSpPr>
          <p:cNvPr id="2" name="TextBox 1"/>
          <p:cNvSpPr txBox="1"/>
          <p:nvPr/>
        </p:nvSpPr>
        <p:spPr>
          <a:xfrm>
            <a:off x="7131221" y="12047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191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sz="2400" dirty="0">
                <a:solidFill>
                  <a:schemeClr val="accent1"/>
                </a:solidFill>
              </a:rPr>
              <a:t>Numeracy in the UK…</a:t>
            </a:r>
          </a:p>
        </p:txBody>
      </p:sp>
      <p:sp>
        <p:nvSpPr>
          <p:cNvPr id="5" name="Footer Placeholder 3"/>
          <p:cNvSpPr>
            <a:spLocks noGrp="1"/>
          </p:cNvSpPr>
          <p:nvPr>
            <p:ph type="ftr" sz="quarter" idx="11"/>
          </p:nvPr>
        </p:nvSpPr>
        <p:spPr>
          <a:xfrm>
            <a:off x="251520" y="6356352"/>
            <a:ext cx="5768280" cy="365125"/>
          </a:xfrm>
        </p:spPr>
        <p:txBody>
          <a:bodyPr/>
          <a:lstStyle/>
          <a:p>
            <a:r>
              <a:rPr lang="en-GB" dirty="0"/>
              <a:t>Copyright © National Numeracy 2015. All rights reserved</a:t>
            </a:r>
          </a:p>
        </p:txBody>
      </p:sp>
      <p:sp>
        <p:nvSpPr>
          <p:cNvPr id="7" name="TextBox 6"/>
          <p:cNvSpPr txBox="1"/>
          <p:nvPr/>
        </p:nvSpPr>
        <p:spPr>
          <a:xfrm>
            <a:off x="373852" y="2323796"/>
            <a:ext cx="8178478" cy="2554545"/>
          </a:xfrm>
          <a:prstGeom prst="rect">
            <a:avLst/>
          </a:prstGeom>
          <a:noFill/>
        </p:spPr>
        <p:txBody>
          <a:bodyPr wrap="square" rtlCol="0">
            <a:spAutoFit/>
          </a:bodyPr>
          <a:lstStyle/>
          <a:p>
            <a:pPr>
              <a:defRPr/>
            </a:pPr>
            <a:r>
              <a:rPr lang="en-GB" sz="2400" dirty="0"/>
              <a:t>About </a:t>
            </a:r>
            <a:r>
              <a:rPr lang="en-GB" sz="3200" b="1" dirty="0">
                <a:solidFill>
                  <a:schemeClr val="accent5"/>
                </a:solidFill>
              </a:rPr>
              <a:t>1/2</a:t>
            </a:r>
            <a:r>
              <a:rPr lang="en-GB" sz="2400" dirty="0"/>
              <a:t> of UK adults </a:t>
            </a:r>
            <a:r>
              <a:rPr lang="en-GB" sz="2400" dirty="0">
                <a:solidFill>
                  <a:srgbClr val="525252"/>
                </a:solidFill>
              </a:rPr>
              <a:t>at similar levels to those  expected of children at primary school</a:t>
            </a:r>
          </a:p>
          <a:p>
            <a:endParaRPr lang="en-GB" sz="2400" dirty="0"/>
          </a:p>
          <a:p>
            <a:endParaRPr lang="en-GB" sz="2400" dirty="0"/>
          </a:p>
          <a:p>
            <a:r>
              <a:rPr lang="en-GB" sz="2400" dirty="0"/>
              <a:t>Over </a:t>
            </a:r>
            <a:r>
              <a:rPr lang="en-GB" sz="3200" b="1" dirty="0">
                <a:solidFill>
                  <a:schemeClr val="accent5"/>
                </a:solidFill>
              </a:rPr>
              <a:t>3/4</a:t>
            </a:r>
            <a:r>
              <a:rPr lang="en-GB" sz="2400" dirty="0"/>
              <a:t> of the adult population are working at a level below the minimum expected standard of school leavers</a:t>
            </a:r>
          </a:p>
        </p:txBody>
      </p:sp>
    </p:spTree>
    <p:extLst>
      <p:ext uri="{BB962C8B-B14F-4D97-AF65-F5344CB8AC3E}">
        <p14:creationId xmlns:p14="http://schemas.microsoft.com/office/powerpoint/2010/main" val="102682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64" y="873366"/>
            <a:ext cx="6898881" cy="540059"/>
          </a:xfrm>
        </p:spPr>
        <p:txBody>
          <a:bodyPr>
            <a:noAutofit/>
          </a:bodyPr>
          <a:lstStyle/>
          <a:p>
            <a:r>
              <a:rPr lang="en-GB" sz="2400" dirty="0" smtClean="0">
                <a:solidFill>
                  <a:schemeClr val="accent1"/>
                </a:solidFill>
              </a:rPr>
              <a:t>Literacy improved</a:t>
            </a:r>
            <a:r>
              <a:rPr lang="en-GB" sz="2400" dirty="0">
                <a:solidFill>
                  <a:schemeClr val="accent1"/>
                </a:solidFill>
              </a:rPr>
              <a:t>, </a:t>
            </a:r>
            <a:r>
              <a:rPr lang="en-GB" sz="2400" dirty="0" smtClean="0">
                <a:solidFill>
                  <a:schemeClr val="accent1"/>
                </a:solidFill>
              </a:rPr>
              <a:t>numeracy got worse…</a:t>
            </a:r>
            <a:endParaRPr lang="en-GB" sz="2400" dirty="0">
              <a:solidFill>
                <a:schemeClr val="accent1"/>
              </a:solidFill>
            </a:endParaRPr>
          </a:p>
        </p:txBody>
      </p:sp>
      <p:sp>
        <p:nvSpPr>
          <p:cNvPr id="4" name="Slide Number Placeholder 3"/>
          <p:cNvSpPr>
            <a:spLocks noGrp="1"/>
          </p:cNvSpPr>
          <p:nvPr>
            <p:ph type="sldNum" sz="quarter" idx="12"/>
          </p:nvPr>
        </p:nvSpPr>
        <p:spPr/>
        <p:txBody>
          <a:bodyPr/>
          <a:lstStyle/>
          <a:p>
            <a:fld id="{C13D9B3C-AE5A-443F-AE1F-103B8EE8E682}" type="slidenum">
              <a:rPr lang="en-GB" smtClean="0"/>
              <a:t>4</a:t>
            </a:fld>
            <a:endParaRPr lang="en-GB"/>
          </a:p>
        </p:txBody>
      </p:sp>
      <p:sp>
        <p:nvSpPr>
          <p:cNvPr id="8" name="Footer Placeholder 3"/>
          <p:cNvSpPr>
            <a:spLocks noGrp="1"/>
          </p:cNvSpPr>
          <p:nvPr>
            <p:ph type="ftr" sz="quarter" idx="11"/>
          </p:nvPr>
        </p:nvSpPr>
        <p:spPr>
          <a:xfrm>
            <a:off x="251520" y="6356352"/>
            <a:ext cx="5768280" cy="365125"/>
          </a:xfrm>
        </p:spPr>
        <p:txBody>
          <a:bodyPr/>
          <a:lstStyle/>
          <a:p>
            <a:r>
              <a:rPr lang="en-GB" dirty="0" smtClean="0"/>
              <a:t>Copyright © National Numeracy 2014. All rights reserved</a:t>
            </a:r>
            <a:endParaRPr lang="en-GB" dirty="0"/>
          </a:p>
        </p:txBody>
      </p:sp>
      <p:pic>
        <p:nvPicPr>
          <p:cNvPr id="7" name="Picture 6"/>
          <p:cNvPicPr>
            <a:picLocks noChangeAspect="1"/>
          </p:cNvPicPr>
          <p:nvPr/>
        </p:nvPicPr>
        <p:blipFill>
          <a:blip r:embed="rId2"/>
          <a:stretch>
            <a:fillRect/>
          </a:stretch>
        </p:blipFill>
        <p:spPr>
          <a:xfrm>
            <a:off x="615004" y="1548245"/>
            <a:ext cx="8061293" cy="4095137"/>
          </a:xfrm>
          <a:prstGeom prst="rect">
            <a:avLst/>
          </a:prstGeom>
        </p:spPr>
      </p:pic>
      <p:sp>
        <p:nvSpPr>
          <p:cNvPr id="6" name="TextBox 5"/>
          <p:cNvSpPr txBox="1"/>
          <p:nvPr/>
        </p:nvSpPr>
        <p:spPr>
          <a:xfrm>
            <a:off x="548387" y="5643382"/>
            <a:ext cx="8076067" cy="415498"/>
          </a:xfrm>
          <a:prstGeom prst="rect">
            <a:avLst/>
          </a:prstGeom>
          <a:noFill/>
        </p:spPr>
        <p:txBody>
          <a:bodyPr wrap="square" rtlCol="0">
            <a:spAutoFit/>
          </a:bodyPr>
          <a:lstStyle/>
          <a:p>
            <a:pPr algn="ctr"/>
            <a:r>
              <a:rPr lang="en-GB" sz="2100" dirty="0"/>
              <a:t>Adults with Skills Equivalent to ‘C’ or Above at GCSE in England</a:t>
            </a:r>
          </a:p>
        </p:txBody>
      </p:sp>
    </p:spTree>
    <p:extLst>
      <p:ext uri="{BB962C8B-B14F-4D97-AF65-F5344CB8AC3E}">
        <p14:creationId xmlns:p14="http://schemas.microsoft.com/office/powerpoint/2010/main" val="17702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3D9B3C-AE5A-443F-AE1F-103B8EE8E682}" type="slidenum">
              <a:rPr lang="en-GB" smtClean="0"/>
              <a:t>5</a:t>
            </a:fld>
            <a:endParaRPr lang="en-GB" dirty="0"/>
          </a:p>
        </p:txBody>
      </p:sp>
      <p:sp>
        <p:nvSpPr>
          <p:cNvPr id="5" name="Footer Placeholder 4"/>
          <p:cNvSpPr>
            <a:spLocks noGrp="1"/>
          </p:cNvSpPr>
          <p:nvPr>
            <p:ph type="ftr" sz="quarter" idx="11"/>
          </p:nvPr>
        </p:nvSpPr>
        <p:spPr>
          <a:xfrm>
            <a:off x="390228" y="6324558"/>
            <a:ext cx="5624264" cy="365125"/>
          </a:xfrm>
        </p:spPr>
        <p:txBody>
          <a:bodyPr/>
          <a:lstStyle/>
          <a:p>
            <a:r>
              <a:rPr lang="en-GB" dirty="0" smtClean="0"/>
              <a:t>Copyright © National Numeracy 2015. All right reserved</a:t>
            </a:r>
            <a:endParaRPr lang="en-GB" dirty="0"/>
          </a:p>
        </p:txBody>
      </p:sp>
      <p:sp>
        <p:nvSpPr>
          <p:cNvPr id="6" name="Rounded Rectangle 5"/>
          <p:cNvSpPr/>
          <p:nvPr/>
        </p:nvSpPr>
        <p:spPr>
          <a:xfrm>
            <a:off x="5215260" y="1787021"/>
            <a:ext cx="3621735" cy="15142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dirty="0" smtClean="0">
                <a:solidFill>
                  <a:schemeClr val="tx1"/>
                </a:solidFill>
                <a:ea typeface="Calibri"/>
                <a:cs typeface="Times New Roman"/>
              </a:rPr>
              <a:t>See the </a:t>
            </a:r>
            <a:r>
              <a:rPr lang="en-GB" sz="2200" dirty="0" smtClean="0">
                <a:solidFill>
                  <a:schemeClr val="accent3"/>
                </a:solidFill>
                <a:ea typeface="Calibri"/>
                <a:cs typeface="Times New Roman"/>
              </a:rPr>
              <a:t>value of maths </a:t>
            </a:r>
          </a:p>
          <a:p>
            <a:pPr algn="r"/>
            <a:r>
              <a:rPr lang="en-GB" sz="2200" dirty="0" smtClean="0">
                <a:solidFill>
                  <a:schemeClr val="accent3"/>
                </a:solidFill>
                <a:ea typeface="Calibri"/>
                <a:cs typeface="Times New Roman"/>
              </a:rPr>
              <a:t>in </a:t>
            </a:r>
            <a:r>
              <a:rPr lang="en-GB" sz="2200" dirty="0">
                <a:solidFill>
                  <a:schemeClr val="accent3"/>
                </a:solidFill>
                <a:ea typeface="Calibri"/>
                <a:cs typeface="Times New Roman"/>
              </a:rPr>
              <a:t>everyday </a:t>
            </a:r>
            <a:r>
              <a:rPr lang="en-GB" sz="2200" dirty="0" smtClean="0">
                <a:solidFill>
                  <a:schemeClr val="accent3"/>
                </a:solidFill>
                <a:ea typeface="Calibri"/>
                <a:cs typeface="Times New Roman"/>
              </a:rPr>
              <a:t>life </a:t>
            </a:r>
            <a:endParaRPr lang="en-GB" sz="2200" dirty="0">
              <a:solidFill>
                <a:schemeClr val="accent3"/>
              </a:solidFill>
            </a:endParaRPr>
          </a:p>
        </p:txBody>
      </p:sp>
      <p:sp>
        <p:nvSpPr>
          <p:cNvPr id="14" name="Rounded Rectangle 13"/>
          <p:cNvSpPr/>
          <p:nvPr/>
        </p:nvSpPr>
        <p:spPr>
          <a:xfrm>
            <a:off x="1943100" y="4904509"/>
            <a:ext cx="4946073" cy="1291530"/>
          </a:xfrm>
          <a:custGeom>
            <a:avLst/>
            <a:gdLst>
              <a:gd name="connsiteX0" fmla="*/ 0 w 3132348"/>
              <a:gd name="connsiteY0" fmla="*/ 1124455 h 2248910"/>
              <a:gd name="connsiteX1" fmla="*/ 1124455 w 3132348"/>
              <a:gd name="connsiteY1" fmla="*/ 0 h 2248910"/>
              <a:gd name="connsiteX2" fmla="*/ 2007893 w 3132348"/>
              <a:gd name="connsiteY2" fmla="*/ 0 h 2248910"/>
              <a:gd name="connsiteX3" fmla="*/ 3132348 w 3132348"/>
              <a:gd name="connsiteY3" fmla="*/ 1124455 h 2248910"/>
              <a:gd name="connsiteX4" fmla="*/ 3132348 w 3132348"/>
              <a:gd name="connsiteY4" fmla="*/ 1124455 h 2248910"/>
              <a:gd name="connsiteX5" fmla="*/ 2007893 w 3132348"/>
              <a:gd name="connsiteY5" fmla="*/ 2248910 h 2248910"/>
              <a:gd name="connsiteX6" fmla="*/ 1124455 w 3132348"/>
              <a:gd name="connsiteY6" fmla="*/ 2248910 h 2248910"/>
              <a:gd name="connsiteX7" fmla="*/ 0 w 3132348"/>
              <a:gd name="connsiteY7" fmla="*/ 1124455 h 2248910"/>
              <a:gd name="connsiteX0" fmla="*/ 0 w 3624467"/>
              <a:gd name="connsiteY0" fmla="*/ 1200655 h 2325110"/>
              <a:gd name="connsiteX1" fmla="*/ 1124455 w 3624467"/>
              <a:gd name="connsiteY1" fmla="*/ 76200 h 2325110"/>
              <a:gd name="connsiteX2" fmla="*/ 3404893 w 3624467"/>
              <a:gd name="connsiteY2" fmla="*/ 0 h 2325110"/>
              <a:gd name="connsiteX3" fmla="*/ 3132348 w 3624467"/>
              <a:gd name="connsiteY3" fmla="*/ 1200655 h 2325110"/>
              <a:gd name="connsiteX4" fmla="*/ 3132348 w 3624467"/>
              <a:gd name="connsiteY4" fmla="*/ 1200655 h 2325110"/>
              <a:gd name="connsiteX5" fmla="*/ 2007893 w 3624467"/>
              <a:gd name="connsiteY5" fmla="*/ 2325110 h 2325110"/>
              <a:gd name="connsiteX6" fmla="*/ 1124455 w 3624467"/>
              <a:gd name="connsiteY6" fmla="*/ 2325110 h 2325110"/>
              <a:gd name="connsiteX7" fmla="*/ 0 w 3624467"/>
              <a:gd name="connsiteY7" fmla="*/ 1200655 h 2325110"/>
              <a:gd name="connsiteX0" fmla="*/ 0 w 3624467"/>
              <a:gd name="connsiteY0" fmla="*/ 1200655 h 2428977"/>
              <a:gd name="connsiteX1" fmla="*/ 1124455 w 3624467"/>
              <a:gd name="connsiteY1" fmla="*/ 76200 h 2428977"/>
              <a:gd name="connsiteX2" fmla="*/ 3404893 w 3624467"/>
              <a:gd name="connsiteY2" fmla="*/ 0 h 2428977"/>
              <a:gd name="connsiteX3" fmla="*/ 3132348 w 3624467"/>
              <a:gd name="connsiteY3" fmla="*/ 1200655 h 2428977"/>
              <a:gd name="connsiteX4" fmla="*/ 2497348 w 3624467"/>
              <a:gd name="connsiteY4" fmla="*/ 2064255 h 2428977"/>
              <a:gd name="connsiteX5" fmla="*/ 2007893 w 3624467"/>
              <a:gd name="connsiteY5" fmla="*/ 2325110 h 2428977"/>
              <a:gd name="connsiteX6" fmla="*/ 1124455 w 3624467"/>
              <a:gd name="connsiteY6" fmla="*/ 2325110 h 2428977"/>
              <a:gd name="connsiteX7" fmla="*/ 0 w 3624467"/>
              <a:gd name="connsiteY7" fmla="*/ 1200655 h 2428977"/>
              <a:gd name="connsiteX0" fmla="*/ 0 w 3624467"/>
              <a:gd name="connsiteY0" fmla="*/ 1200655 h 2631177"/>
              <a:gd name="connsiteX1" fmla="*/ 1124455 w 3624467"/>
              <a:gd name="connsiteY1" fmla="*/ 76200 h 2631177"/>
              <a:gd name="connsiteX2" fmla="*/ 3404893 w 3624467"/>
              <a:gd name="connsiteY2" fmla="*/ 0 h 2631177"/>
              <a:gd name="connsiteX3" fmla="*/ 3132348 w 3624467"/>
              <a:gd name="connsiteY3" fmla="*/ 1200655 h 2631177"/>
              <a:gd name="connsiteX4" fmla="*/ 2497348 w 3624467"/>
              <a:gd name="connsiteY4" fmla="*/ 2064255 h 2631177"/>
              <a:gd name="connsiteX5" fmla="*/ 1309393 w 3624467"/>
              <a:gd name="connsiteY5" fmla="*/ 2629910 h 2631177"/>
              <a:gd name="connsiteX6" fmla="*/ 1124455 w 3624467"/>
              <a:gd name="connsiteY6" fmla="*/ 2325110 h 2631177"/>
              <a:gd name="connsiteX7" fmla="*/ 0 w 3624467"/>
              <a:gd name="connsiteY7" fmla="*/ 1200655 h 2631177"/>
              <a:gd name="connsiteX0" fmla="*/ 20166 w 3644633"/>
              <a:gd name="connsiteY0" fmla="*/ 1200655 h 2680710"/>
              <a:gd name="connsiteX1" fmla="*/ 1144621 w 3644633"/>
              <a:gd name="connsiteY1" fmla="*/ 76200 h 2680710"/>
              <a:gd name="connsiteX2" fmla="*/ 3425059 w 3644633"/>
              <a:gd name="connsiteY2" fmla="*/ 0 h 2680710"/>
              <a:gd name="connsiteX3" fmla="*/ 3152514 w 3644633"/>
              <a:gd name="connsiteY3" fmla="*/ 1200655 h 2680710"/>
              <a:gd name="connsiteX4" fmla="*/ 2517514 w 3644633"/>
              <a:gd name="connsiteY4" fmla="*/ 2064255 h 2680710"/>
              <a:gd name="connsiteX5" fmla="*/ 1329559 w 3644633"/>
              <a:gd name="connsiteY5" fmla="*/ 2629910 h 2680710"/>
              <a:gd name="connsiteX6" fmla="*/ 687421 w 3644633"/>
              <a:gd name="connsiteY6" fmla="*/ 2680710 h 2680710"/>
              <a:gd name="connsiteX7" fmla="*/ 20166 w 3644633"/>
              <a:gd name="connsiteY7" fmla="*/ 1200655 h 2680710"/>
              <a:gd name="connsiteX0" fmla="*/ 20166 w 3593120"/>
              <a:gd name="connsiteY0" fmla="*/ 1200655 h 2680710"/>
              <a:gd name="connsiteX1" fmla="*/ 1144621 w 3593120"/>
              <a:gd name="connsiteY1" fmla="*/ 76200 h 2680710"/>
              <a:gd name="connsiteX2" fmla="*/ 3425059 w 3593120"/>
              <a:gd name="connsiteY2" fmla="*/ 0 h 2680710"/>
              <a:gd name="connsiteX3" fmla="*/ 2746114 w 3593120"/>
              <a:gd name="connsiteY3" fmla="*/ 1200655 h 2680710"/>
              <a:gd name="connsiteX4" fmla="*/ 2517514 w 3593120"/>
              <a:gd name="connsiteY4" fmla="*/ 2064255 h 2680710"/>
              <a:gd name="connsiteX5" fmla="*/ 1329559 w 3593120"/>
              <a:gd name="connsiteY5" fmla="*/ 2629910 h 2680710"/>
              <a:gd name="connsiteX6" fmla="*/ 687421 w 3593120"/>
              <a:gd name="connsiteY6" fmla="*/ 2680710 h 2680710"/>
              <a:gd name="connsiteX7" fmla="*/ 20166 w 3593120"/>
              <a:gd name="connsiteY7" fmla="*/ 1200655 h 2680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3120" h="2680710">
                <a:moveTo>
                  <a:pt x="20166" y="1200655"/>
                </a:moveTo>
                <a:cubicBezTo>
                  <a:pt x="96366" y="766570"/>
                  <a:pt x="523602" y="76200"/>
                  <a:pt x="1144621" y="76200"/>
                </a:cubicBezTo>
                <a:cubicBezTo>
                  <a:pt x="1439100" y="76200"/>
                  <a:pt x="3130580" y="0"/>
                  <a:pt x="3425059" y="0"/>
                </a:cubicBezTo>
                <a:cubicBezTo>
                  <a:pt x="4046078" y="0"/>
                  <a:pt x="2746114" y="579636"/>
                  <a:pt x="2746114" y="1200655"/>
                </a:cubicBezTo>
                <a:lnTo>
                  <a:pt x="2517514" y="2064255"/>
                </a:lnTo>
                <a:cubicBezTo>
                  <a:pt x="2517514" y="2685274"/>
                  <a:pt x="1950578" y="2629910"/>
                  <a:pt x="1329559" y="2629910"/>
                </a:cubicBezTo>
                <a:lnTo>
                  <a:pt x="687421" y="2680710"/>
                </a:lnTo>
                <a:cubicBezTo>
                  <a:pt x="66402" y="2680710"/>
                  <a:pt x="-56034" y="1634740"/>
                  <a:pt x="20166" y="120065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200" dirty="0" smtClean="0">
                <a:solidFill>
                  <a:schemeClr val="tx1"/>
                </a:solidFill>
                <a:ea typeface="Calibri"/>
                <a:cs typeface="Times New Roman"/>
              </a:rPr>
              <a:t>Know </a:t>
            </a:r>
            <a:r>
              <a:rPr lang="en-GB" sz="2200" dirty="0">
                <a:solidFill>
                  <a:schemeClr val="tx1"/>
                </a:solidFill>
                <a:ea typeface="Calibri"/>
                <a:cs typeface="Times New Roman"/>
              </a:rPr>
              <a:t>that </a:t>
            </a:r>
            <a:r>
              <a:rPr lang="en-GB" sz="2200" b="1" dirty="0">
                <a:solidFill>
                  <a:srgbClr val="B3CD38"/>
                </a:solidFill>
                <a:ea typeface="Calibri"/>
                <a:cs typeface="Times New Roman"/>
              </a:rPr>
              <a:t>everyone </a:t>
            </a:r>
          </a:p>
          <a:p>
            <a:pPr algn="ctr">
              <a:lnSpc>
                <a:spcPct val="107000"/>
              </a:lnSpc>
              <a:spcAft>
                <a:spcPts val="800"/>
              </a:spcAft>
            </a:pPr>
            <a:r>
              <a:rPr lang="en-GB" sz="2200" b="1" dirty="0">
                <a:solidFill>
                  <a:srgbClr val="B3CD38"/>
                </a:solidFill>
                <a:ea typeface="Calibri"/>
                <a:cs typeface="Times New Roman"/>
              </a:rPr>
              <a:t>struggles </a:t>
            </a:r>
            <a:r>
              <a:rPr lang="en-GB" sz="2200" b="1" dirty="0" smtClean="0">
                <a:solidFill>
                  <a:srgbClr val="B3CD38"/>
                </a:solidFill>
                <a:ea typeface="Calibri"/>
                <a:cs typeface="Times New Roman"/>
              </a:rPr>
              <a:t>before they succeed </a:t>
            </a:r>
            <a:endParaRPr lang="en-GB" sz="2200" b="1" dirty="0">
              <a:solidFill>
                <a:srgbClr val="B3CD38"/>
              </a:solidFill>
              <a:ea typeface="Calibri"/>
              <a:cs typeface="Times New Roman"/>
            </a:endParaRPr>
          </a:p>
        </p:txBody>
      </p:sp>
      <p:sp>
        <p:nvSpPr>
          <p:cNvPr id="9" name="Rectangle 8"/>
          <p:cNvSpPr/>
          <p:nvPr/>
        </p:nvSpPr>
        <p:spPr>
          <a:xfrm>
            <a:off x="6130636" y="3232065"/>
            <a:ext cx="2738586" cy="769441"/>
          </a:xfrm>
          <a:prstGeom prst="rect">
            <a:avLst/>
          </a:prstGeom>
        </p:spPr>
        <p:txBody>
          <a:bodyPr wrap="square">
            <a:spAutoFit/>
          </a:bodyPr>
          <a:lstStyle/>
          <a:p>
            <a:r>
              <a:rPr lang="en-GB" sz="2200" dirty="0" smtClean="0"/>
              <a:t>See the </a:t>
            </a:r>
            <a:r>
              <a:rPr lang="en-GB" sz="2200" dirty="0" smtClean="0">
                <a:solidFill>
                  <a:schemeClr val="accent3"/>
                </a:solidFill>
              </a:rPr>
              <a:t>benefits of</a:t>
            </a:r>
            <a:endParaRPr lang="en-GB" sz="2200" dirty="0">
              <a:solidFill>
                <a:schemeClr val="accent3"/>
              </a:solidFill>
            </a:endParaRPr>
          </a:p>
          <a:p>
            <a:r>
              <a:rPr lang="en-GB" sz="2200" dirty="0" smtClean="0">
                <a:solidFill>
                  <a:schemeClr val="accent3"/>
                </a:solidFill>
              </a:rPr>
              <a:t>Improving numeracy</a:t>
            </a:r>
            <a:endParaRPr lang="en-GB" sz="2200" dirty="0">
              <a:solidFill>
                <a:schemeClr val="accent2">
                  <a:lumMod val="90000"/>
                  <a:lumOff val="10000"/>
                </a:schemeClr>
              </a:solidFill>
            </a:endParaRPr>
          </a:p>
        </p:txBody>
      </p:sp>
      <p:sp>
        <p:nvSpPr>
          <p:cNvPr id="11" name="Title 1"/>
          <p:cNvSpPr txBox="1">
            <a:spLocks/>
          </p:cNvSpPr>
          <p:nvPr/>
        </p:nvSpPr>
        <p:spPr>
          <a:xfrm>
            <a:off x="304572" y="822383"/>
            <a:ext cx="8640960" cy="38568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i="0" kern="1200">
                <a:solidFill>
                  <a:schemeClr val="tx1">
                    <a:lumMod val="65000"/>
                    <a:lumOff val="35000"/>
                  </a:schemeClr>
                </a:solidFill>
                <a:latin typeface="+mn-lt"/>
                <a:ea typeface="+mj-ea"/>
                <a:cs typeface="+mj-cs"/>
              </a:defRPr>
            </a:lvl1pPr>
          </a:lstStyle>
          <a:p>
            <a:r>
              <a:rPr lang="en-GB" sz="2400" dirty="0" smtClean="0">
                <a:solidFill>
                  <a:schemeClr val="accent1"/>
                </a:solidFill>
              </a:rPr>
              <a:t>How to improve the level of numeracy - </a:t>
            </a:r>
            <a:r>
              <a:rPr lang="en-GB" sz="2400" dirty="0">
                <a:solidFill>
                  <a:schemeClr val="accent1"/>
                </a:solidFill>
              </a:rPr>
              <a:t>a</a:t>
            </a:r>
            <a:r>
              <a:rPr lang="en-GB" sz="2400" dirty="0" smtClean="0">
                <a:solidFill>
                  <a:schemeClr val="accent1"/>
                </a:solidFill>
              </a:rPr>
              <a:t>ttitudes needed…</a:t>
            </a:r>
            <a:endParaRPr lang="en-GB" sz="2400" dirty="0">
              <a:solidFill>
                <a:schemeClr val="accent1"/>
              </a:solidFill>
            </a:endParaRPr>
          </a:p>
        </p:txBody>
      </p:sp>
      <p:grpSp>
        <p:nvGrpSpPr>
          <p:cNvPr id="12" name="Group 12"/>
          <p:cNvGrpSpPr/>
          <p:nvPr/>
        </p:nvGrpSpPr>
        <p:grpSpPr>
          <a:xfrm>
            <a:off x="467114" y="2242211"/>
            <a:ext cx="2329577" cy="2088346"/>
            <a:chOff x="913172" y="2249592"/>
            <a:chExt cx="1551055" cy="2088346"/>
          </a:xfrm>
        </p:grpSpPr>
        <p:sp>
          <p:nvSpPr>
            <p:cNvPr id="7" name="Rounded Rectangle 15"/>
            <p:cNvSpPr/>
            <p:nvPr/>
          </p:nvSpPr>
          <p:spPr>
            <a:xfrm>
              <a:off x="913172" y="2249592"/>
              <a:ext cx="1501286" cy="6463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smtClean="0">
                  <a:solidFill>
                    <a:schemeClr val="tx1"/>
                  </a:solidFill>
                  <a:ea typeface="Calibri"/>
                  <a:cs typeface="Times New Roman"/>
                </a:rPr>
                <a:t>Have a </a:t>
              </a:r>
              <a:r>
                <a:rPr lang="en-GB" sz="2200" dirty="0" smtClean="0">
                  <a:solidFill>
                    <a:schemeClr val="accent5">
                      <a:lumMod val="50000"/>
                    </a:schemeClr>
                  </a:solidFill>
                  <a:ea typeface="Calibri"/>
                  <a:cs typeface="Times New Roman"/>
                </a:rPr>
                <a:t>‘can-do’</a:t>
              </a:r>
            </a:p>
            <a:p>
              <a:r>
                <a:rPr lang="en-GB" sz="2200" dirty="0" smtClean="0">
                  <a:solidFill>
                    <a:schemeClr val="accent5">
                      <a:lumMod val="50000"/>
                    </a:schemeClr>
                  </a:solidFill>
                  <a:ea typeface="Calibri"/>
                  <a:cs typeface="Times New Roman"/>
                </a:rPr>
                <a:t>attitude</a:t>
              </a:r>
              <a:endParaRPr lang="en-GB" sz="2200" dirty="0">
                <a:solidFill>
                  <a:schemeClr val="accent5">
                    <a:lumMod val="50000"/>
                  </a:schemeClr>
                </a:solidFill>
                <a:ea typeface="Calibri"/>
                <a:cs typeface="Times New Roman"/>
              </a:endParaRPr>
            </a:p>
          </p:txBody>
        </p:sp>
        <p:sp>
          <p:nvSpPr>
            <p:cNvPr id="8" name="TextBox 16"/>
            <p:cNvSpPr txBox="1"/>
            <p:nvPr/>
          </p:nvSpPr>
          <p:spPr>
            <a:xfrm>
              <a:off x="913172" y="3260720"/>
              <a:ext cx="1551055" cy="1077218"/>
            </a:xfrm>
            <a:prstGeom prst="rect">
              <a:avLst/>
            </a:prstGeom>
            <a:noFill/>
          </p:spPr>
          <p:txBody>
            <a:bodyPr wrap="square" rtlCol="0">
              <a:spAutoFit/>
            </a:bodyPr>
            <a:lstStyle/>
            <a:p>
              <a:r>
                <a:rPr lang="en-GB" sz="2200" dirty="0" smtClean="0">
                  <a:ea typeface="Calibri"/>
                  <a:cs typeface="Times New Roman"/>
                </a:rPr>
                <a:t>Know that  </a:t>
              </a:r>
            </a:p>
            <a:p>
              <a:r>
                <a:rPr lang="en-GB" sz="2200" dirty="0" smtClean="0">
                  <a:solidFill>
                    <a:schemeClr val="accent5">
                      <a:lumMod val="50000"/>
                    </a:schemeClr>
                  </a:solidFill>
                  <a:ea typeface="Calibri"/>
                  <a:cs typeface="Times New Roman"/>
                </a:rPr>
                <a:t>ability is not fixed</a:t>
              </a:r>
            </a:p>
            <a:p>
              <a:endParaRPr lang="en-GB" sz="2000" dirty="0">
                <a:solidFill>
                  <a:schemeClr val="accent2"/>
                </a:solidFill>
              </a:endParaRPr>
            </a:p>
          </p:txBody>
        </p:sp>
      </p:grpSp>
      <p:pic>
        <p:nvPicPr>
          <p:cNvPr id="13" name="Picture 12"/>
          <p:cNvPicPr>
            <a:picLocks noChangeAspect="1"/>
          </p:cNvPicPr>
          <p:nvPr/>
        </p:nvPicPr>
        <p:blipFill>
          <a:blip r:embed="rId2"/>
          <a:stretch>
            <a:fillRect/>
          </a:stretch>
        </p:blipFill>
        <p:spPr>
          <a:xfrm>
            <a:off x="2960433" y="2226004"/>
            <a:ext cx="2842719" cy="2524991"/>
          </a:xfrm>
          <a:prstGeom prst="rect">
            <a:avLst/>
          </a:prstGeom>
        </p:spPr>
      </p:pic>
    </p:spTree>
    <p:extLst>
      <p:ext uri="{BB962C8B-B14F-4D97-AF65-F5344CB8AC3E}">
        <p14:creationId xmlns:p14="http://schemas.microsoft.com/office/powerpoint/2010/main" val="263535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That means that in our M&amp;E we look for change in</a:t>
            </a:r>
            <a:r>
              <a:rPr lang="en-GB" sz="2400" dirty="0" smtClean="0">
                <a:solidFill>
                  <a:schemeClr val="accent1"/>
                </a:solidFill>
              </a:rPr>
              <a:t>…</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55967" y="1787141"/>
            <a:ext cx="8178478" cy="5262979"/>
          </a:xfrm>
          <a:prstGeom prst="rect">
            <a:avLst/>
          </a:prstGeom>
          <a:noFill/>
        </p:spPr>
        <p:txBody>
          <a:bodyPr wrap="square" rtlCol="0">
            <a:spAutoFit/>
          </a:bodyPr>
          <a:lstStyle/>
          <a:p>
            <a:pPr>
              <a:defRPr/>
            </a:pPr>
            <a:r>
              <a:rPr lang="en-GB" sz="2400" dirty="0" smtClean="0"/>
              <a:t>Belief in growth </a:t>
            </a:r>
            <a:r>
              <a:rPr lang="en-GB" sz="2400" dirty="0" err="1" smtClean="0"/>
              <a:t>mindset</a:t>
            </a:r>
            <a:r>
              <a:rPr lang="en-GB" sz="2400" dirty="0" smtClean="0"/>
              <a:t> (Carole </a:t>
            </a:r>
            <a:r>
              <a:rPr lang="en-GB" sz="2400" dirty="0" err="1" smtClean="0"/>
              <a:t>Dweck</a:t>
            </a:r>
            <a:r>
              <a:rPr lang="en-GB" sz="2400" dirty="0" smtClean="0"/>
              <a:t>)</a:t>
            </a:r>
          </a:p>
          <a:p>
            <a:pPr>
              <a:defRPr/>
            </a:pPr>
            <a:endParaRPr lang="en-GB" sz="2400" dirty="0"/>
          </a:p>
          <a:p>
            <a:pPr>
              <a:defRPr/>
            </a:pPr>
            <a:r>
              <a:rPr lang="en-GB" sz="2400" dirty="0" smtClean="0"/>
              <a:t>Mathematical resilience (Lee and Johnston Wilder)</a:t>
            </a:r>
          </a:p>
          <a:p>
            <a:pPr>
              <a:defRPr/>
            </a:pPr>
            <a:endParaRPr lang="en-GB" sz="2400" dirty="0"/>
          </a:p>
          <a:p>
            <a:pPr>
              <a:defRPr/>
            </a:pPr>
            <a:r>
              <a:rPr lang="en-GB" sz="2400" dirty="0" smtClean="0"/>
              <a:t>Struggle in maths is OK (</a:t>
            </a:r>
            <a:r>
              <a:rPr lang="en-GB" sz="2400" dirty="0" err="1" smtClean="0"/>
              <a:t>Kooken</a:t>
            </a:r>
            <a:r>
              <a:rPr lang="en-GB" sz="2400" dirty="0" smtClean="0"/>
              <a:t> et al)</a:t>
            </a:r>
          </a:p>
          <a:p>
            <a:pPr>
              <a:defRPr/>
            </a:pPr>
            <a:endParaRPr lang="en-GB" sz="2400" dirty="0"/>
          </a:p>
          <a:p>
            <a:pPr>
              <a:defRPr/>
            </a:pPr>
            <a:r>
              <a:rPr lang="en-GB" sz="2400" dirty="0" smtClean="0"/>
              <a:t>Value of maths (</a:t>
            </a:r>
            <a:r>
              <a:rPr lang="en-GB" sz="2400" dirty="0" err="1" smtClean="0"/>
              <a:t>Kooken</a:t>
            </a:r>
            <a:r>
              <a:rPr lang="en-GB" sz="2400" dirty="0" smtClean="0"/>
              <a:t> et al)</a:t>
            </a:r>
          </a:p>
          <a:p>
            <a:pPr>
              <a:defRPr/>
            </a:pPr>
            <a:endParaRPr lang="en-GB" sz="2400" dirty="0"/>
          </a:p>
          <a:p>
            <a:pPr>
              <a:defRPr/>
            </a:pPr>
            <a:r>
              <a:rPr lang="en-GB" sz="2400" dirty="0" smtClean="0"/>
              <a:t>Maths anxiety (Betz)</a:t>
            </a:r>
          </a:p>
          <a:p>
            <a:pPr>
              <a:defRPr/>
            </a:pPr>
            <a:endParaRPr lang="en-GB" sz="2400" dirty="0"/>
          </a:p>
          <a:p>
            <a:pPr>
              <a:defRPr/>
            </a:pPr>
            <a:r>
              <a:rPr lang="en-GB" sz="2400" dirty="0" smtClean="0"/>
              <a:t>‘Numerate behaviour’ (our approach, based on what we call the ‘essentials’, influenced by </a:t>
            </a:r>
            <a:r>
              <a:rPr lang="en-GB" sz="2400" dirty="0" err="1" smtClean="0"/>
              <a:t>Cuoco</a:t>
            </a:r>
            <a:r>
              <a:rPr lang="en-GB" sz="2400" dirty="0" smtClean="0"/>
              <a:t>, </a:t>
            </a:r>
            <a:r>
              <a:rPr lang="en-GB" sz="2400" dirty="0" err="1" smtClean="0"/>
              <a:t>Polya</a:t>
            </a:r>
            <a:r>
              <a:rPr lang="en-GB" sz="2400" dirty="0" smtClean="0"/>
              <a:t>, Mason,...)</a:t>
            </a:r>
          </a:p>
          <a:p>
            <a:pPr>
              <a:defRPr/>
            </a:pPr>
            <a:endParaRPr lang="en-GB" sz="2400" dirty="0" smtClean="0"/>
          </a:p>
          <a:p>
            <a:pPr>
              <a:defRPr/>
            </a:pPr>
            <a:endParaRPr lang="en-GB" sz="2400" dirty="0"/>
          </a:p>
        </p:txBody>
      </p:sp>
    </p:spTree>
    <p:extLst>
      <p:ext uri="{BB962C8B-B14F-4D97-AF65-F5344CB8AC3E}">
        <p14:creationId xmlns:p14="http://schemas.microsoft.com/office/powerpoint/2010/main" val="2357276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3D9B3C-AE5A-443F-AE1F-103B8EE8E682}" type="slidenum">
              <a:rPr lang="en-GB" smtClean="0"/>
              <a:t>7</a:t>
            </a:fld>
            <a:endParaRPr lang="en-GB" dirty="0"/>
          </a:p>
        </p:txBody>
      </p:sp>
      <p:sp>
        <p:nvSpPr>
          <p:cNvPr id="22" name="Footer Placeholder 3"/>
          <p:cNvSpPr>
            <a:spLocks noGrp="1"/>
          </p:cNvSpPr>
          <p:nvPr>
            <p:ph type="ftr" sz="quarter" idx="11"/>
          </p:nvPr>
        </p:nvSpPr>
        <p:spPr>
          <a:xfrm>
            <a:off x="251520" y="6356352"/>
            <a:ext cx="5768280" cy="365125"/>
          </a:xfrm>
        </p:spPr>
        <p:txBody>
          <a:bodyPr/>
          <a:lstStyle/>
          <a:p>
            <a:r>
              <a:rPr lang="en-GB" dirty="0" smtClean="0"/>
              <a:t>Copyright © National Numeracy 2014. All rights reserved</a:t>
            </a:r>
            <a:endParaRPr lang="en-GB" dirty="0"/>
          </a:p>
        </p:txBody>
      </p:sp>
      <p:sp>
        <p:nvSpPr>
          <p:cNvPr id="8" name="Title 1"/>
          <p:cNvSpPr txBox="1">
            <a:spLocks/>
          </p:cNvSpPr>
          <p:nvPr/>
        </p:nvSpPr>
        <p:spPr>
          <a:xfrm>
            <a:off x="395534" y="855964"/>
            <a:ext cx="7891816" cy="303602"/>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3000" b="1" i="0" kern="1200">
                <a:solidFill>
                  <a:schemeClr val="tx1">
                    <a:lumMod val="65000"/>
                    <a:lumOff val="35000"/>
                  </a:schemeClr>
                </a:solidFill>
                <a:latin typeface="+mn-lt"/>
                <a:ea typeface="+mj-ea"/>
                <a:cs typeface="+mj-cs"/>
              </a:defRPr>
            </a:lvl1pPr>
          </a:lstStyle>
          <a:p>
            <a:r>
              <a:rPr lang="en-GB" sz="2400" dirty="0" smtClean="0">
                <a:solidFill>
                  <a:schemeClr val="accent1"/>
                </a:solidFill>
              </a:rPr>
              <a:t>Most of our work is in the adult learning space - some of the our partners are…</a:t>
            </a:r>
          </a:p>
          <a:p>
            <a:endParaRPr lang="en-GB" sz="2400" dirty="0">
              <a:solidFill>
                <a:schemeClr val="accent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498" y="3314056"/>
            <a:ext cx="968390" cy="11530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167" y="5903117"/>
            <a:ext cx="3818881" cy="4221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709" y="3196053"/>
            <a:ext cx="2230921" cy="65152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709" y="3957713"/>
            <a:ext cx="2230921" cy="63874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5660" y="1683060"/>
            <a:ext cx="2280167" cy="586329"/>
          </a:xfrm>
          <a:prstGeom prst="rect">
            <a:avLst/>
          </a:prstGeom>
        </p:spPr>
      </p:pic>
      <p:pic>
        <p:nvPicPr>
          <p:cNvPr id="2" name="Picture 1"/>
          <p:cNvPicPr>
            <a:picLocks noChangeAspect="1"/>
          </p:cNvPicPr>
          <p:nvPr/>
        </p:nvPicPr>
        <p:blipFill>
          <a:blip r:embed="rId8"/>
          <a:stretch>
            <a:fillRect/>
          </a:stretch>
        </p:blipFill>
        <p:spPr>
          <a:xfrm>
            <a:off x="7884498" y="1762609"/>
            <a:ext cx="1202595" cy="1301169"/>
          </a:xfrm>
          <a:prstGeom prst="rect">
            <a:avLst/>
          </a:prstGeom>
        </p:spPr>
      </p:pic>
      <p:pic>
        <p:nvPicPr>
          <p:cNvPr id="6" name="Picture 2" descr="http://www.publiclibrariesnews.com/wp-content/uploads/2012/12/scl.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7630" y="2290256"/>
            <a:ext cx="2190750" cy="771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gdps.co.uk/images/link_logos/lewisham.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8857" y="3917315"/>
            <a:ext cx="2264629" cy="50201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p:nvPicPr>
        <p:blipFill rotWithShape="1">
          <a:blip r:embed="rId11">
            <a:extLst>
              <a:ext uri="{28A0092B-C50C-407E-A947-70E740481C1C}">
                <a14:useLocalDpi xmlns:a14="http://schemas.microsoft.com/office/drawing/2010/main" val="0"/>
              </a:ext>
            </a:extLst>
          </a:blip>
          <a:srcRect l="394" t="30251" r="-394" b="30129"/>
          <a:stretch/>
        </p:blipFill>
        <p:spPr>
          <a:xfrm>
            <a:off x="704275" y="4769181"/>
            <a:ext cx="2395793" cy="53788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715" y="5273997"/>
            <a:ext cx="2334631" cy="751666"/>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09533" y="4487587"/>
            <a:ext cx="1883295" cy="1199159"/>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12432" y="4699646"/>
            <a:ext cx="1545210" cy="775042"/>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94853" y="4557083"/>
            <a:ext cx="1258035" cy="882757"/>
          </a:xfrm>
          <a:prstGeom prst="rect">
            <a:avLst/>
          </a:prstGeom>
        </p:spPr>
      </p:pic>
      <p:pic>
        <p:nvPicPr>
          <p:cNvPr id="3" name="Picture 2"/>
          <p:cNvPicPr>
            <a:picLocks noChangeAspect="1"/>
          </p:cNvPicPr>
          <p:nvPr/>
        </p:nvPicPr>
        <p:blipFill rotWithShape="1">
          <a:blip r:embed="rId16" cstate="print">
            <a:extLst>
              <a:ext uri="{28A0092B-C50C-407E-A947-70E740481C1C}">
                <a14:useLocalDpi xmlns:a14="http://schemas.microsoft.com/office/drawing/2010/main" val="0"/>
              </a:ext>
            </a:extLst>
          </a:blip>
          <a:srcRect l="7852" t="7194" r="7232" b="11680"/>
          <a:stretch/>
        </p:blipFill>
        <p:spPr>
          <a:xfrm>
            <a:off x="1168220" y="1683060"/>
            <a:ext cx="1506071" cy="1438836"/>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94853" y="5655646"/>
            <a:ext cx="859465" cy="609550"/>
          </a:xfrm>
          <a:prstGeom prst="rect">
            <a:avLst/>
          </a:prstGeom>
        </p:spPr>
      </p:pic>
      <p:pic>
        <p:nvPicPr>
          <p:cNvPr id="20" name="Picture 19"/>
          <p:cNvPicPr>
            <a:picLocks noChangeAspect="1"/>
          </p:cNvPicPr>
          <p:nvPr/>
        </p:nvPicPr>
        <p:blipFill rotWithShape="1">
          <a:blip r:embed="rId18" cstate="print">
            <a:extLst>
              <a:ext uri="{28A0092B-C50C-407E-A947-70E740481C1C}">
                <a14:useLocalDpi xmlns:a14="http://schemas.microsoft.com/office/drawing/2010/main" val="0"/>
              </a:ext>
            </a:extLst>
          </a:blip>
          <a:srcRect l="10174" t="24650" r="15133" b="24595"/>
          <a:stretch/>
        </p:blipFill>
        <p:spPr>
          <a:xfrm>
            <a:off x="5613844" y="1686720"/>
            <a:ext cx="2145001" cy="734861"/>
          </a:xfrm>
          <a:prstGeom prst="rect">
            <a:avLst/>
          </a:prstGeom>
        </p:spPr>
      </p:pic>
      <p:pic>
        <p:nvPicPr>
          <p:cNvPr id="25" name="Picture 1" descr="York_Learning-blank.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95057" y="2631982"/>
            <a:ext cx="1763938" cy="515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20854" b="28596"/>
          <a:stretch/>
        </p:blipFill>
        <p:spPr>
          <a:xfrm>
            <a:off x="3104949" y="3216466"/>
            <a:ext cx="2496712" cy="583955"/>
          </a:xfrm>
          <a:prstGeom prst="rect">
            <a:avLst/>
          </a:prstGeom>
        </p:spPr>
      </p:pic>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773062" y="3332495"/>
            <a:ext cx="2007927" cy="1105138"/>
          </a:xfrm>
          <a:prstGeom prst="rect">
            <a:avLst/>
          </a:prstGeom>
        </p:spPr>
      </p:pic>
    </p:spTree>
    <p:extLst>
      <p:ext uri="{BB962C8B-B14F-4D97-AF65-F5344CB8AC3E}">
        <p14:creationId xmlns:p14="http://schemas.microsoft.com/office/powerpoint/2010/main" val="4097289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So what we are after in terms of mathematical resilience</a:t>
            </a:r>
            <a:r>
              <a:rPr lang="en-GB" sz="2400" dirty="0" smtClean="0">
                <a:solidFill>
                  <a:schemeClr val="accent1"/>
                </a:solidFill>
              </a:rPr>
              <a:t>…</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73852" y="2323796"/>
            <a:ext cx="8178478" cy="4154983"/>
          </a:xfrm>
          <a:prstGeom prst="rect">
            <a:avLst/>
          </a:prstGeom>
          <a:noFill/>
        </p:spPr>
        <p:txBody>
          <a:bodyPr wrap="square" rtlCol="0">
            <a:spAutoFit/>
          </a:bodyPr>
          <a:lstStyle/>
          <a:p>
            <a:pPr>
              <a:defRPr/>
            </a:pPr>
            <a:r>
              <a:rPr lang="en-GB" sz="2400" dirty="0"/>
              <a:t>F</a:t>
            </a:r>
            <a:r>
              <a:rPr lang="en-GB" sz="2400" dirty="0" smtClean="0"/>
              <a:t>or people of all ages, in the UK, to be mathematically resilient in their daily life, at work, in educational settings.</a:t>
            </a:r>
          </a:p>
          <a:p>
            <a:pPr>
              <a:defRPr/>
            </a:pPr>
            <a:endParaRPr lang="en-GB" sz="2400" dirty="0" smtClean="0">
              <a:solidFill>
                <a:srgbClr val="525252"/>
              </a:solidFill>
            </a:endParaRPr>
          </a:p>
          <a:p>
            <a:pPr>
              <a:defRPr/>
            </a:pPr>
            <a:r>
              <a:rPr lang="en-GB" sz="2400" dirty="0">
                <a:solidFill>
                  <a:srgbClr val="525252"/>
                </a:solidFill>
              </a:rPr>
              <a:t>T</a:t>
            </a:r>
            <a:r>
              <a:rPr lang="en-GB" sz="2400" dirty="0" smtClean="0">
                <a:solidFill>
                  <a:srgbClr val="525252"/>
                </a:solidFill>
              </a:rPr>
              <a:t>o address issues and reactions like this....</a:t>
            </a:r>
          </a:p>
          <a:p>
            <a:pPr>
              <a:defRPr/>
            </a:pPr>
            <a:endParaRPr lang="en-GB" sz="2400" dirty="0">
              <a:solidFill>
                <a:srgbClr val="525252"/>
              </a:solidFill>
            </a:endParaRPr>
          </a:p>
          <a:p>
            <a:pPr>
              <a:defRPr/>
            </a:pPr>
            <a:r>
              <a:rPr lang="en-GB" sz="2400" dirty="0" smtClean="0">
                <a:solidFill>
                  <a:srgbClr val="525252"/>
                </a:solidFill>
              </a:rPr>
              <a:t>[video clip]</a:t>
            </a:r>
          </a:p>
          <a:p>
            <a:pPr>
              <a:defRPr/>
            </a:pPr>
            <a:r>
              <a:rPr lang="en-GB" sz="2400" dirty="0">
                <a:solidFill>
                  <a:srgbClr val="525252"/>
                </a:solidFill>
                <a:hlinkClick r:id="rId2"/>
              </a:rPr>
              <a:t>http://www.bbc.co.uk/iplayer/episode/b055cym1/week-in-week-out-cant-read-cant-do-my-</a:t>
            </a:r>
            <a:r>
              <a:rPr lang="en-GB" sz="2400" dirty="0" smtClean="0">
                <a:solidFill>
                  <a:srgbClr val="525252"/>
                </a:solidFill>
                <a:hlinkClick r:id="rId2"/>
              </a:rPr>
              <a:t>sums</a:t>
            </a:r>
            <a:endParaRPr lang="en-GB" sz="2400" dirty="0" smtClean="0">
              <a:solidFill>
                <a:srgbClr val="525252"/>
              </a:solidFill>
            </a:endParaRPr>
          </a:p>
          <a:p>
            <a:pPr>
              <a:defRPr/>
            </a:pPr>
            <a:endParaRPr lang="en-GB" sz="2400" dirty="0">
              <a:solidFill>
                <a:srgbClr val="525252"/>
              </a:solidFill>
            </a:endParaRPr>
          </a:p>
          <a:p>
            <a:pPr>
              <a:defRPr/>
            </a:pPr>
            <a:endParaRPr lang="en-GB" sz="2400" dirty="0" smtClean="0">
              <a:solidFill>
                <a:srgbClr val="525252"/>
              </a:solidFill>
            </a:endParaRPr>
          </a:p>
          <a:p>
            <a:pPr>
              <a:defRPr/>
            </a:pPr>
            <a:endParaRPr lang="en-GB" sz="2400" dirty="0">
              <a:solidFill>
                <a:srgbClr val="525252"/>
              </a:solidFill>
            </a:endParaRPr>
          </a:p>
        </p:txBody>
      </p:sp>
    </p:spTree>
    <p:extLst>
      <p:ext uri="{BB962C8B-B14F-4D97-AF65-F5344CB8AC3E}">
        <p14:creationId xmlns:p14="http://schemas.microsoft.com/office/powerpoint/2010/main" val="41026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1748" y="918160"/>
            <a:ext cx="8210582" cy="540059"/>
          </a:xfrm>
        </p:spPr>
        <p:txBody>
          <a:bodyPr>
            <a:noAutofit/>
          </a:bodyPr>
          <a:lstStyle/>
          <a:p>
            <a:r>
              <a:rPr lang="en-GB" dirty="0" smtClean="0">
                <a:solidFill>
                  <a:schemeClr val="accent1"/>
                </a:solidFill>
              </a:rPr>
              <a:t>Clare Lee and Sue Johnston-Wilder on mathematical resilience</a:t>
            </a:r>
            <a:endParaRPr lang="en-GB" sz="2400" dirty="0">
              <a:solidFill>
                <a:schemeClr val="accent1"/>
              </a:solidFill>
            </a:endParaRPr>
          </a:p>
        </p:txBody>
      </p:sp>
      <p:sp>
        <p:nvSpPr>
          <p:cNvPr id="5" name="Footer Placeholder 3"/>
          <p:cNvSpPr>
            <a:spLocks noGrp="1"/>
          </p:cNvSpPr>
          <p:nvPr>
            <p:ph type="ftr" sz="quarter" idx="11"/>
          </p:nvPr>
        </p:nvSpPr>
        <p:spPr>
          <a:xfrm>
            <a:off x="251520" y="6356352"/>
            <a:ext cx="5768280" cy="365125"/>
          </a:xfrm>
        </p:spPr>
        <p:txBody>
          <a:bodyPr/>
          <a:lstStyle/>
          <a:p>
            <a:r>
              <a:rPr lang="en-GB" dirty="0" smtClean="0"/>
              <a:t>Copyright © National Numeracy 2015. All rights reserved</a:t>
            </a:r>
            <a:endParaRPr lang="en-GB" dirty="0"/>
          </a:p>
        </p:txBody>
      </p:sp>
      <p:sp>
        <p:nvSpPr>
          <p:cNvPr id="7" name="TextBox 6"/>
          <p:cNvSpPr txBox="1"/>
          <p:nvPr/>
        </p:nvSpPr>
        <p:spPr>
          <a:xfrm>
            <a:off x="325008" y="1770272"/>
            <a:ext cx="8178478" cy="4062651"/>
          </a:xfrm>
          <a:prstGeom prst="rect">
            <a:avLst/>
          </a:prstGeom>
          <a:noFill/>
        </p:spPr>
        <p:txBody>
          <a:bodyPr wrap="square" rtlCol="0">
            <a:spAutoFit/>
          </a:bodyPr>
          <a:lstStyle/>
          <a:p>
            <a:r>
              <a:rPr lang="en-GB" sz="2400" dirty="0"/>
              <a:t>The term ‘mathematical resilience’ is defined as </a:t>
            </a:r>
            <a:endParaRPr lang="en-GB" sz="2400" dirty="0" smtClean="0"/>
          </a:p>
          <a:p>
            <a:endParaRPr lang="en-GB" sz="2400" dirty="0"/>
          </a:p>
          <a:p>
            <a:r>
              <a:rPr lang="en-GB" sz="2400" dirty="0" smtClean="0"/>
              <a:t>that </a:t>
            </a:r>
            <a:r>
              <a:rPr lang="en-GB" sz="2400" dirty="0"/>
              <a:t>quality by which some students approach mathematics with confidence in a successful outcome to their effortful work, persistence in the face of difficulty and a willingness to discuss, reflect and research. </a:t>
            </a:r>
            <a:endParaRPr lang="en-US" sz="2400" dirty="0" smtClean="0"/>
          </a:p>
          <a:p>
            <a:endParaRPr lang="en-US" sz="2400" dirty="0" smtClean="0"/>
          </a:p>
          <a:p>
            <a:pPr algn="r"/>
            <a:r>
              <a:rPr lang="en-US" dirty="0" smtClean="0"/>
              <a:t>(</a:t>
            </a:r>
            <a:r>
              <a:rPr lang="en-US" dirty="0"/>
              <a:t>Lee and Johnston-Wilder, 2013)</a:t>
            </a:r>
          </a:p>
          <a:p>
            <a:endParaRPr lang="en-GB" sz="2400" dirty="0" smtClean="0"/>
          </a:p>
          <a:p>
            <a:endParaRPr lang="en-GB" sz="2400" dirty="0"/>
          </a:p>
          <a:p>
            <a:endParaRPr lang="en-GB" sz="2400" dirty="0"/>
          </a:p>
        </p:txBody>
      </p:sp>
    </p:spTree>
    <p:extLst>
      <p:ext uri="{BB962C8B-B14F-4D97-AF65-F5344CB8AC3E}">
        <p14:creationId xmlns:p14="http://schemas.microsoft.com/office/powerpoint/2010/main" val="321669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NThemeNew">
  <a:themeElements>
    <a:clrScheme name="Custom 16">
      <a:dk1>
        <a:srgbClr val="575752"/>
      </a:dk1>
      <a:lt1>
        <a:sysClr val="window" lastClr="FFFFFF"/>
      </a:lt1>
      <a:dk2>
        <a:srgbClr val="00282A"/>
      </a:dk2>
      <a:lt2>
        <a:srgbClr val="FFFFFF"/>
      </a:lt2>
      <a:accent1>
        <a:srgbClr val="0055A8"/>
      </a:accent1>
      <a:accent2>
        <a:srgbClr val="4F1749"/>
      </a:accent2>
      <a:accent3>
        <a:srgbClr val="1C9BD8"/>
      </a:accent3>
      <a:accent4>
        <a:srgbClr val="0BBBFF"/>
      </a:accent4>
      <a:accent5>
        <a:srgbClr val="951B81"/>
      </a:accent5>
      <a:accent6>
        <a:srgbClr val="E60073"/>
      </a:accent6>
      <a:hlink>
        <a:srgbClr val="A5A5A5"/>
      </a:hlink>
      <a:folHlink>
        <a:srgbClr val="4B0049"/>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NThemeNew" id="{4DD052C3-D421-4218-8AC8-2909A9C00E19}" vid="{9027447B-FD8C-4EF0-ABFC-07749A48B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9ee82e13-1b50-405b-9568-052d589b8073">
      <Value>Learners</Value>
    </Audience>
    <Related_x0020_organisation xmlns="9ee82e13-1b50-405b-9568-052d589b8073">NHS Trust</Related_x0020_organisation>
    <Marketing_x0020_collateral xmlns="9ee82e13-1b50-405b-9568-052d589b8073">Presentation</Marketing_x0020_collateral>
    <Purpose xmlns="9ee82e13-1b50-405b-9568-052d589b8073">Guidelines</Purpose>
    <Product_x0020_or_x0020_project xmlns="9ee82e13-1b50-405b-9568-052d589b8073">NNC Online</Product_x0020_or_x0020_project>
    <SharedWithUsers xmlns="5c446c59-e2cf-4ab6-976a-d41307e20e11">
      <UserInfo>
        <DisplayName>Sally Hilton</DisplayName>
        <AccountId>42</AccountId>
        <AccountType/>
      </UserInfo>
      <UserInfo>
        <DisplayName>Mike Ellicock</DisplayName>
        <AccountId>1</AccountId>
        <AccountType/>
      </UserInfo>
      <UserInfo>
        <DisplayName>Fiona Gray</DisplayName>
        <AccountId>135</AccountId>
        <AccountType/>
      </UserInfo>
      <UserInfo>
        <DisplayName>Rachel Malic</DisplayName>
        <AccountId>134</AccountId>
        <AccountType/>
      </UserInfo>
      <UserInfo>
        <DisplayName>Rachael Noakes</DisplayName>
        <AccountId>118</AccountId>
        <AccountType/>
      </UserInfo>
      <UserInfo>
        <DisplayName>Hannah Cowan</DisplayName>
        <AccountId>117</AccountId>
        <AccountType/>
      </UserInfo>
      <UserInfo>
        <DisplayName>Anna Purcell</DisplayName>
        <AccountId>18</AccountId>
        <AccountType/>
      </UserInfo>
      <UserInfo>
        <DisplayName>Siobhan O'Dowd</DisplayName>
        <AccountId>132</AccountId>
        <AccountType/>
      </UserInfo>
      <UserInfo>
        <DisplayName>Paul Foss</DisplayName>
        <AccountId>136</AccountId>
        <AccountType/>
      </UserInfo>
      <UserInfo>
        <DisplayName>Hollie Rowland</DisplayName>
        <AccountId>139</AccountId>
        <AccountType/>
      </UserInfo>
      <UserInfo>
        <DisplayName>Emily Kramers</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7FE630D82CD840BE3B853723BB2ED2" ma:contentTypeVersion="9" ma:contentTypeDescription="Create a new document." ma:contentTypeScope="" ma:versionID="66534801adef8b2c7023018a3378ce5f">
  <xsd:schema xmlns:xsd="http://www.w3.org/2001/XMLSchema" xmlns:xs="http://www.w3.org/2001/XMLSchema" xmlns:p="http://schemas.microsoft.com/office/2006/metadata/properties" xmlns:ns2="9ee82e13-1b50-405b-9568-052d589b8073" xmlns:ns3="5c446c59-e2cf-4ab6-976a-d41307e20e11" xmlns:ns4="a0c5e170-c2bf-40c5-965f-30bc478cefd3" targetNamespace="http://schemas.microsoft.com/office/2006/metadata/properties" ma:root="true" ma:fieldsID="59561cae64161e295bda1ece352c7117" ns2:_="" ns3:_="" ns4:_="">
    <xsd:import namespace="9ee82e13-1b50-405b-9568-052d589b8073"/>
    <xsd:import namespace="5c446c59-e2cf-4ab6-976a-d41307e20e11"/>
    <xsd:import namespace="a0c5e170-c2bf-40c5-965f-30bc478cefd3"/>
    <xsd:element name="properties">
      <xsd:complexType>
        <xsd:sequence>
          <xsd:element name="documentManagement">
            <xsd:complexType>
              <xsd:all>
                <xsd:element ref="ns2:Product_x0020_or_x0020_project"/>
                <xsd:element ref="ns2:Audience" minOccurs="0"/>
                <xsd:element ref="ns2:Related_x0020_organisation" minOccurs="0"/>
                <xsd:element ref="ns2:Marketing_x0020_collateral" minOccurs="0"/>
                <xsd:element ref="ns2:Purpose" minOccurs="0"/>
                <xsd:element ref="ns3:SharedWithUsers" minOccurs="0"/>
                <xsd:element ref="ns4: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82e13-1b50-405b-9568-052d589b8073" elementFormDefault="qualified">
    <xsd:import namespace="http://schemas.microsoft.com/office/2006/documentManagement/types"/>
    <xsd:import namespace="http://schemas.microsoft.com/office/infopath/2007/PartnerControls"/>
    <xsd:element name="Product_x0020_or_x0020_project" ma:index="8" ma:displayName="Product or project" ma:format="Dropdown" ma:indexed="true" ma:internalName="Product_x0020_or_x0020_project">
      <xsd:simpleType>
        <xsd:restriction base="dms:Choice">
          <xsd:enumeration value="National Numeracy Challenge (NNC)"/>
          <xsd:enumeration value="NNC Champions"/>
          <xsd:enumeration value="NNC Online"/>
          <xsd:enumeration value="Firm Foundations (PHF)"/>
          <xsd:enumeration value="Parental Engagement (PHF)"/>
          <xsd:enumeration value="Event"/>
          <xsd:enumeration value="Numeracy Forum"/>
          <xsd:enumeration value="HoL Reception 2012"/>
          <xsd:enumeration value="Manifesto"/>
          <xsd:enumeration value="YouGov"/>
          <xsd:enumeration value="NAC"/>
          <xsd:enumeration value="Morning Maths Meetings (MMM)"/>
          <xsd:enumeration value="Numeracy Review"/>
          <xsd:enumeration value="APPG"/>
          <xsd:enumeration value="Website"/>
          <xsd:enumeration value="Passport Maths"/>
          <xsd:enumeration value="Internal Comms"/>
          <xsd:enumeration value="Media"/>
          <xsd:enumeration value="Other"/>
        </xsd:restriction>
      </xsd:simpleType>
    </xsd:element>
    <xsd:element name="Audience" ma:index="9" nillable="true" ma:displayName="Audience" ma:internalName="Audience">
      <xsd:complexType>
        <xsd:complexContent>
          <xsd:extension base="dms:MultiChoice">
            <xsd:sequence>
              <xsd:element name="Value" maxOccurs="unbounded" minOccurs="0" nillable="true">
                <xsd:simpleType>
                  <xsd:restriction base="dms:Choice">
                    <xsd:enumeration value="Parents"/>
                    <xsd:enumeration value="Learners"/>
                    <xsd:enumeration value="Employers"/>
                    <xsd:enumeration value="Teachers"/>
                    <xsd:enumeration value="Influencers"/>
                    <xsd:enumeration value="All"/>
                  </xsd:restriction>
                </xsd:simpleType>
              </xsd:element>
            </xsd:sequence>
          </xsd:extension>
        </xsd:complexContent>
      </xsd:complexType>
    </xsd:element>
    <xsd:element name="Related_x0020_organisation" ma:index="10" nillable="true" ma:displayName="Related organisation" ma:internalName="Related_x0020_organisation">
      <xsd:simpleType>
        <xsd:restriction base="dms:Text">
          <xsd:maxLength value="100"/>
        </xsd:restriction>
      </xsd:simpleType>
    </xsd:element>
    <xsd:element name="Marketing_x0020_collateral" ma:index="11" nillable="true" ma:displayName="External Document - Use" ma:format="Dropdown" ma:internalName="Marketing_x0020_collateral">
      <xsd:simpleType>
        <xsd:restriction base="dms:Choice">
          <xsd:enumeration value="News release"/>
          <xsd:enumeration value="Presentation"/>
          <xsd:enumeration value="Case study"/>
          <xsd:enumeration value="Leaflet / Handout"/>
          <xsd:enumeration value="Logo"/>
        </xsd:restriction>
      </xsd:simpleType>
    </xsd:element>
    <xsd:element name="Purpose" ma:index="12" nillable="true" ma:displayName="Internal Document - Use" ma:format="Dropdown" ma:internalName="Purpose">
      <xsd:simpleType>
        <xsd:restriction base="dms:Choice">
          <xsd:enumeration value="Planning"/>
          <xsd:enumeration value="Guidelines"/>
          <xsd:enumeration value="Application"/>
          <xsd:enumeration value="Contact list"/>
          <xsd:enumeration value="Pre design copy"/>
          <xsd:enumeration value="Consultation / Response"/>
          <xsd:enumeration value="Third party comms"/>
          <xsd:enumeration value="Evidence / Report"/>
        </xsd:restriction>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c5e170-c2bf-40c5-965f-30bc478cefd3" elementFormDefault="qualified">
    <xsd:import namespace="http://schemas.microsoft.com/office/2006/documentManagement/types"/>
    <xsd:import namespace="http://schemas.microsoft.com/office/infopath/2007/PartnerControls"/>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3DAF4E-21EC-4855-8FE8-AFFBB256E409}">
  <ds:schemaRefs>
    <ds:schemaRef ds:uri="http://purl.org/dc/dcmitype/"/>
    <ds:schemaRef ds:uri="http://www.w3.org/XML/1998/namespace"/>
    <ds:schemaRef ds:uri="http://purl.org/dc/elements/1.1/"/>
    <ds:schemaRef ds:uri="a0c5e170-c2bf-40c5-965f-30bc478cefd3"/>
    <ds:schemaRef ds:uri="http://schemas.microsoft.com/office/infopath/2007/PartnerControls"/>
    <ds:schemaRef ds:uri="http://schemas.openxmlformats.org/package/2006/metadata/core-properties"/>
    <ds:schemaRef ds:uri="5c446c59-e2cf-4ab6-976a-d41307e20e11"/>
    <ds:schemaRef ds:uri="http://schemas.microsoft.com/office/2006/documentManagement/types"/>
    <ds:schemaRef ds:uri="9ee82e13-1b50-405b-9568-052d589b807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712BD33-CE5E-464C-A5EE-B6A01DE9FF02}">
  <ds:schemaRefs>
    <ds:schemaRef ds:uri="http://schemas.microsoft.com/sharepoint/v3/contenttype/forms"/>
  </ds:schemaRefs>
</ds:datastoreItem>
</file>

<file path=customXml/itemProps3.xml><?xml version="1.0" encoding="utf-8"?>
<ds:datastoreItem xmlns:ds="http://schemas.openxmlformats.org/officeDocument/2006/customXml" ds:itemID="{0D263FBB-E1C2-4A24-93E7-5078F89DA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82e13-1b50-405b-9568-052d589b8073"/>
    <ds:schemaRef ds:uri="5c446c59-e2cf-4ab6-976a-d41307e20e11"/>
    <ds:schemaRef ds:uri="a0c5e170-c2bf-40c5-965f-30bc478cef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NNThemeNew</Template>
  <TotalTime>4955</TotalTime>
  <Words>2132</Words>
  <Application>Microsoft Office PowerPoint</Application>
  <PresentationFormat>On-screen Show (4:3)</PresentationFormat>
  <Paragraphs>248</Paragraphs>
  <Slides>29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Calibri,sans-serif</vt:lpstr>
      <vt:lpstr>Times New Roman</vt:lpstr>
      <vt:lpstr>NNThemeNew</vt:lpstr>
      <vt:lpstr>Resourcefulness for Mathematical Resilience?  </vt:lpstr>
      <vt:lpstr>The aims of National Numeracy...</vt:lpstr>
      <vt:lpstr>Numeracy in the UK…</vt:lpstr>
      <vt:lpstr>Literacy improved, numeracy got worse…</vt:lpstr>
      <vt:lpstr>PowerPoint Presentation</vt:lpstr>
      <vt:lpstr>That means that in our M&amp;E we look for change in…</vt:lpstr>
      <vt:lpstr>PowerPoint Presentation</vt:lpstr>
      <vt:lpstr>So what we are after in terms of mathematical resilience…</vt:lpstr>
      <vt:lpstr>Clare Lee and Sue Johnston-Wilder on mathematical resilience</vt:lpstr>
      <vt:lpstr>Clare Lee and Sue Johnston-Wilder on developing mathematical resilience skills</vt:lpstr>
      <vt:lpstr>Els totally subscribes to this....</vt:lpstr>
      <vt:lpstr>Development of materials to develop MR skills – for example TESS-India, 30 OER teacher PD in maths units</vt:lpstr>
      <vt:lpstr>PowerPoint Presentation</vt:lpstr>
      <vt:lpstr>A quote about the effect of using the maths TESS-India materials</vt:lpstr>
      <vt:lpstr>One of our projects:  Mobile Maths</vt:lpstr>
      <vt:lpstr>At NN we work on this with the ‘essentials  of being numerate’- the game app will focus on this</vt:lpstr>
      <vt:lpstr> The ‘essentials’ mean that for being numerate you need activities that give you the opportunity to do these things:</vt:lpstr>
      <vt:lpstr>These is one of the Mobile Maths focus groups…</vt:lpstr>
      <vt:lpstr>Mobile Maths – the ‘attitudinal’ questions we asked</vt:lpstr>
      <vt:lpstr>From the Mobile Maths Focus Groups we learned…</vt:lpstr>
      <vt:lpstr>From the Mobile Maths Focus Groups we learned…</vt:lpstr>
      <vt:lpstr>This Mobile Maths Focus Groups made me think…</vt:lpstr>
      <vt:lpstr>Something else to make us think –  Research by Alison Barnes on perseverance in mathematical reasoning</vt:lpstr>
      <vt:lpstr>Resourcefulness of mathematical resilience in that research?</vt:lpstr>
      <vt:lpstr>Proposition: to extend the definition of MR of Lee and Johnston-Wilder on mathematical resilience</vt:lpstr>
      <vt:lpstr>Resourcefulness for resilience…</vt:lpstr>
      <vt:lpstr>Resourcefulness for resilience…</vt:lpstr>
      <vt:lpstr>Thank-you!  For a newsletter, or if you would like to stay involved ... http://www.nationalnumeracy.org.uk/register-updates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Vessi</dc:creator>
  <cp:lastModifiedBy>clare</cp:lastModifiedBy>
  <cp:revision>356</cp:revision>
  <cp:lastPrinted>2014-02-27T10:38:12Z</cp:lastPrinted>
  <dcterms:created xsi:type="dcterms:W3CDTF">2014-02-12T14:26:06Z</dcterms:created>
  <dcterms:modified xsi:type="dcterms:W3CDTF">2016-03-15T15:57:51Z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0x010100897FE630D82CD840BE3B853723BB2ED2</vt:lpwstr>
  </property>
</Properties>
</file>