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71" r:id="rId15"/>
    <p:sldId id="272" r:id="rId16"/>
    <p:sldId id="273" r:id="rId17"/>
    <p:sldId id="274" r:id="rId18"/>
    <p:sldId id="275" r:id="rId19"/>
    <p:sldId id="276" r:id="rId20"/>
    <p:sldId id="277" r:id="rId21"/>
    <p:sldId id="278" r:id="rId22"/>
    <p:sldId id="284" r:id="rId23"/>
    <p:sldId id="279" r:id="rId24"/>
    <p:sldId id="280" r:id="rId25"/>
    <p:sldId id="281" r:id="rId26"/>
    <p:sldId id="282" r:id="rId27"/>
    <p:sldId id="283" r:id="rId28"/>
    <p:sldId id="27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4688899999999999E-2"/>
          <c:y val="0.106646"/>
          <c:w val="0.94031100000000001"/>
          <c:h val="0.79657900000000004"/>
        </c:manualLayout>
      </c:layout>
      <c:lineChart>
        <c:grouping val="standard"/>
        <c:varyColors val="0"/>
        <c:ser>
          <c:idx val="0"/>
          <c:order val="0"/>
          <c:tx>
            <c:strRef>
              <c:f>Sheet1!$B$1</c:f>
              <c:strCache>
                <c:ptCount val="1"/>
                <c:pt idx="0">
                  <c:v>Satisfaction Level</c:v>
                </c:pt>
              </c:strCache>
            </c:strRef>
          </c:tx>
          <c:spPr>
            <a:ln w="50800" cap="flat">
              <a:solidFill>
                <a:srgbClr val="51A7F9"/>
              </a:solidFill>
              <a:prstDash val="solid"/>
              <a:miter lim="400000"/>
            </a:ln>
            <a:effectLst/>
          </c:spPr>
          <c:marker>
            <c:symbol val="circle"/>
            <c:size val="10"/>
            <c:spPr>
              <a:solidFill>
                <a:srgbClr val="FFFFFF"/>
              </a:solidFill>
              <a:ln w="50800" cap="flat">
                <a:solidFill>
                  <a:srgbClr val="51A7F9"/>
                </a:solidFill>
                <a:prstDash val="solid"/>
                <a:miter lim="400000"/>
              </a:ln>
              <a:effectLst/>
            </c:spPr>
          </c:marker>
          <c:cat>
            <c:strRef>
              <c:f>Sheet1!$A$2:$A$3</c:f>
              <c:strCache>
                <c:ptCount val="2"/>
                <c:pt idx="0">
                  <c:v>Prior</c:v>
                </c:pt>
              </c:strCache>
            </c:strRef>
          </c:cat>
          <c:val>
            <c:numRef>
              <c:f>Sheet1!$B$2:$B$3</c:f>
              <c:numCache>
                <c:formatCode>General</c:formatCode>
                <c:ptCount val="1"/>
                <c:pt idx="0">
                  <c:v>4</c:v>
                </c:pt>
              </c:numCache>
            </c:numRef>
          </c:val>
          <c:smooth val="0"/>
        </c:ser>
        <c:dLbls>
          <c:showLegendKey val="0"/>
          <c:showVal val="0"/>
          <c:showCatName val="0"/>
          <c:showSerName val="0"/>
          <c:showPercent val="0"/>
          <c:showBubbleSize val="0"/>
        </c:dLbls>
        <c:marker val="1"/>
        <c:smooth val="0"/>
        <c:axId val="212720224"/>
        <c:axId val="212720616"/>
      </c:lineChart>
      <c:catAx>
        <c:axId val="21272022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511" b="1" i="0" u="none" strike="noStrike">
                <a:solidFill>
                  <a:srgbClr val="000000"/>
                </a:solidFill>
                <a:latin typeface="Comic Sans MS"/>
              </a:defRPr>
            </a:pPr>
            <a:endParaRPr lang="en-US"/>
          </a:p>
        </c:txPr>
        <c:crossAx val="212720616"/>
        <c:crosses val="autoZero"/>
        <c:auto val="1"/>
        <c:lblAlgn val="ctr"/>
        <c:lblOffset val="100"/>
        <c:noMultiLvlLbl val="1"/>
      </c:catAx>
      <c:valAx>
        <c:axId val="212720616"/>
        <c:scaling>
          <c:orientation val="minMax"/>
          <c:max val="5"/>
        </c:scaling>
        <c:delete val="0"/>
        <c:axPos val="l"/>
        <c:majorGridlines>
          <c:spPr>
            <a:ln w="3175"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611" b="1" i="0" u="none" strike="noStrike">
                <a:solidFill>
                  <a:srgbClr val="000000"/>
                </a:solidFill>
                <a:latin typeface="Comic Sans MS"/>
              </a:defRPr>
            </a:pPr>
            <a:endParaRPr lang="en-US"/>
          </a:p>
        </c:txPr>
        <c:crossAx val="212720224"/>
        <c:crosses val="autoZero"/>
        <c:crossBetween val="midCat"/>
        <c:majorUnit val="1"/>
        <c:minorUnit val="0.5"/>
      </c:valAx>
      <c:spPr>
        <a:noFill/>
        <a:ln w="12700" cap="flat">
          <a:noFill/>
          <a:miter lim="400000"/>
        </a:ln>
        <a:effectLst/>
      </c:spPr>
    </c:plotArea>
    <c:legend>
      <c:legendPos val="t"/>
      <c:layout>
        <c:manualLayout>
          <c:xMode val="edge"/>
          <c:yMode val="edge"/>
          <c:x val="5.1090999999999998E-2"/>
          <c:y val="0"/>
          <c:w val="0.91618599999999994"/>
          <c:h val="9.5161700000000002E-2"/>
        </c:manualLayout>
      </c:layout>
      <c:overlay val="1"/>
      <c:spPr>
        <a:noFill/>
        <a:ln w="12700" cap="flat">
          <a:noFill/>
          <a:miter lim="400000"/>
        </a:ln>
        <a:effectLst/>
      </c:spPr>
      <c:txPr>
        <a:bodyPr rot="0"/>
        <a:lstStyle/>
        <a:p>
          <a:pPr>
            <a:defRPr sz="1811" b="1" i="0" u="none" strike="noStrike">
              <a:solidFill>
                <a:srgbClr val="000000"/>
              </a:solidFill>
              <a:latin typeface="Comic Sans MS"/>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4479699999999999E-2"/>
          <c:y val="0.106646"/>
          <c:w val="0.94052000000000002"/>
          <c:h val="0.79657900000000004"/>
        </c:manualLayout>
      </c:layout>
      <c:lineChart>
        <c:grouping val="standard"/>
        <c:varyColors val="0"/>
        <c:ser>
          <c:idx val="0"/>
          <c:order val="0"/>
          <c:tx>
            <c:strRef>
              <c:f>Sheet1!$B$1</c:f>
              <c:strCache>
                <c:ptCount val="1"/>
                <c:pt idx="0">
                  <c:v>Satisfaction Level</c:v>
                </c:pt>
              </c:strCache>
            </c:strRef>
          </c:tx>
          <c:spPr>
            <a:ln w="50800" cap="flat">
              <a:solidFill>
                <a:srgbClr val="51A7F9"/>
              </a:solidFill>
              <a:prstDash val="solid"/>
              <a:miter lim="400000"/>
            </a:ln>
            <a:effectLst/>
          </c:spPr>
          <c:marker>
            <c:symbol val="circle"/>
            <c:size val="10"/>
            <c:spPr>
              <a:solidFill>
                <a:srgbClr val="FFFFFF"/>
              </a:solidFill>
              <a:ln w="50800" cap="flat">
                <a:solidFill>
                  <a:srgbClr val="51A7F9"/>
                </a:solidFill>
                <a:prstDash val="solid"/>
                <a:miter lim="400000"/>
              </a:ln>
              <a:effectLst/>
            </c:spPr>
          </c:marker>
          <c:cat>
            <c:strRef>
              <c:f>Sheet1!$A$2:$A$5</c:f>
              <c:strCache>
                <c:ptCount val="4"/>
                <c:pt idx="0">
                  <c:v>Prior</c:v>
                </c:pt>
                <c:pt idx="1">
                  <c:v>First morning</c:v>
                </c:pt>
              </c:strCache>
            </c:strRef>
          </c:cat>
          <c:val>
            <c:numRef>
              <c:f>Sheet1!$B$2:$B$5</c:f>
              <c:numCache>
                <c:formatCode>General</c:formatCode>
                <c:ptCount val="2"/>
                <c:pt idx="0">
                  <c:v>4</c:v>
                </c:pt>
                <c:pt idx="1">
                  <c:v>0</c:v>
                </c:pt>
              </c:numCache>
            </c:numRef>
          </c:val>
          <c:smooth val="0"/>
        </c:ser>
        <c:dLbls>
          <c:showLegendKey val="0"/>
          <c:showVal val="0"/>
          <c:showCatName val="0"/>
          <c:showSerName val="0"/>
          <c:showPercent val="0"/>
          <c:showBubbleSize val="0"/>
        </c:dLbls>
        <c:marker val="1"/>
        <c:smooth val="0"/>
        <c:axId val="212721400"/>
        <c:axId val="212721792"/>
      </c:lineChart>
      <c:catAx>
        <c:axId val="21272140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511" b="1" i="0" u="none" strike="noStrike">
                <a:solidFill>
                  <a:srgbClr val="000000"/>
                </a:solidFill>
                <a:latin typeface="Comic Sans MS"/>
              </a:defRPr>
            </a:pPr>
            <a:endParaRPr lang="en-US"/>
          </a:p>
        </c:txPr>
        <c:crossAx val="212721792"/>
        <c:crosses val="autoZero"/>
        <c:auto val="1"/>
        <c:lblAlgn val="ctr"/>
        <c:lblOffset val="100"/>
        <c:noMultiLvlLbl val="1"/>
      </c:catAx>
      <c:valAx>
        <c:axId val="212721792"/>
        <c:scaling>
          <c:orientation val="minMax"/>
          <c:max val="5"/>
          <c:min val="0"/>
        </c:scaling>
        <c:delete val="0"/>
        <c:axPos val="l"/>
        <c:majorGridlines>
          <c:spPr>
            <a:ln w="3175"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611" b="1" i="0" u="none" strike="noStrike">
                <a:solidFill>
                  <a:srgbClr val="000000"/>
                </a:solidFill>
                <a:latin typeface="Comic Sans MS"/>
              </a:defRPr>
            </a:pPr>
            <a:endParaRPr lang="en-US"/>
          </a:p>
        </c:txPr>
        <c:crossAx val="212721400"/>
        <c:crosses val="autoZero"/>
        <c:crossBetween val="midCat"/>
        <c:majorUnit val="1"/>
        <c:minorUnit val="0.5"/>
      </c:valAx>
      <c:spPr>
        <a:noFill/>
        <a:ln w="12700" cap="flat">
          <a:noFill/>
          <a:miter lim="400000"/>
        </a:ln>
        <a:effectLst/>
      </c:spPr>
    </c:plotArea>
    <c:legend>
      <c:legendPos val="t"/>
      <c:layout>
        <c:manualLayout>
          <c:xMode val="edge"/>
          <c:yMode val="edge"/>
          <c:x val="5.0895500000000003E-2"/>
          <c:y val="0"/>
          <c:w val="0.91268099999999996"/>
          <c:h val="9.5161700000000002E-2"/>
        </c:manualLayout>
      </c:layout>
      <c:overlay val="1"/>
      <c:spPr>
        <a:noFill/>
        <a:ln w="12700" cap="flat">
          <a:noFill/>
          <a:miter lim="400000"/>
        </a:ln>
        <a:effectLst/>
      </c:spPr>
      <c:txPr>
        <a:bodyPr rot="0"/>
        <a:lstStyle/>
        <a:p>
          <a:pPr>
            <a:defRPr sz="1811" b="1" i="0" u="none" strike="noStrike">
              <a:solidFill>
                <a:srgbClr val="000000"/>
              </a:solidFill>
              <a:latin typeface="Comic Sans MS"/>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4479699999999999E-2"/>
          <c:y val="0.106646"/>
          <c:w val="0.94052000000000002"/>
          <c:h val="0.79657900000000004"/>
        </c:manualLayout>
      </c:layout>
      <c:lineChart>
        <c:grouping val="standard"/>
        <c:varyColors val="0"/>
        <c:ser>
          <c:idx val="0"/>
          <c:order val="0"/>
          <c:tx>
            <c:strRef>
              <c:f>Sheet1!$B$1</c:f>
              <c:strCache>
                <c:ptCount val="1"/>
                <c:pt idx="0">
                  <c:v>Satisfaction Level</c:v>
                </c:pt>
              </c:strCache>
            </c:strRef>
          </c:tx>
          <c:spPr>
            <a:ln w="50800" cap="flat">
              <a:solidFill>
                <a:srgbClr val="51A7F9"/>
              </a:solidFill>
              <a:prstDash val="solid"/>
              <a:miter lim="400000"/>
            </a:ln>
            <a:effectLst/>
          </c:spPr>
          <c:marker>
            <c:symbol val="circle"/>
            <c:size val="10"/>
            <c:spPr>
              <a:solidFill>
                <a:srgbClr val="FFFFFF"/>
              </a:solidFill>
              <a:ln w="50800" cap="flat">
                <a:solidFill>
                  <a:srgbClr val="51A7F9"/>
                </a:solidFill>
                <a:prstDash val="solid"/>
                <a:miter lim="400000"/>
              </a:ln>
              <a:effectLst/>
            </c:spPr>
          </c:marker>
          <c:cat>
            <c:strRef>
              <c:f>Sheet1!$A$2:$A$5</c:f>
              <c:strCache>
                <c:ptCount val="4"/>
                <c:pt idx="0">
                  <c:v>Prior</c:v>
                </c:pt>
                <c:pt idx="1">
                  <c:v>First morning</c:v>
                </c:pt>
                <c:pt idx="2">
                  <c:v>Weeks 2 - 4</c:v>
                </c:pt>
              </c:strCache>
            </c:strRef>
          </c:cat>
          <c:val>
            <c:numRef>
              <c:f>Sheet1!$B$2:$B$5</c:f>
              <c:numCache>
                <c:formatCode>General</c:formatCode>
                <c:ptCount val="3"/>
                <c:pt idx="0">
                  <c:v>4</c:v>
                </c:pt>
                <c:pt idx="1">
                  <c:v>0</c:v>
                </c:pt>
                <c:pt idx="2">
                  <c:v>3</c:v>
                </c:pt>
              </c:numCache>
            </c:numRef>
          </c:val>
          <c:smooth val="0"/>
        </c:ser>
        <c:dLbls>
          <c:showLegendKey val="0"/>
          <c:showVal val="0"/>
          <c:showCatName val="0"/>
          <c:showSerName val="0"/>
          <c:showPercent val="0"/>
          <c:showBubbleSize val="0"/>
        </c:dLbls>
        <c:marker val="1"/>
        <c:smooth val="0"/>
        <c:axId val="213032848"/>
        <c:axId val="213033240"/>
      </c:lineChart>
      <c:catAx>
        <c:axId val="21303284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511" b="1" i="0" u="none" strike="noStrike">
                <a:solidFill>
                  <a:srgbClr val="000000"/>
                </a:solidFill>
                <a:latin typeface="Comic Sans MS"/>
              </a:defRPr>
            </a:pPr>
            <a:endParaRPr lang="en-US"/>
          </a:p>
        </c:txPr>
        <c:crossAx val="213033240"/>
        <c:crosses val="autoZero"/>
        <c:auto val="1"/>
        <c:lblAlgn val="ctr"/>
        <c:lblOffset val="100"/>
        <c:noMultiLvlLbl val="1"/>
      </c:catAx>
      <c:valAx>
        <c:axId val="213033240"/>
        <c:scaling>
          <c:orientation val="minMax"/>
          <c:max val="5"/>
        </c:scaling>
        <c:delete val="0"/>
        <c:axPos val="l"/>
        <c:majorGridlines>
          <c:spPr>
            <a:ln w="3175"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611" b="1" i="0" u="none" strike="noStrike">
                <a:solidFill>
                  <a:srgbClr val="000000"/>
                </a:solidFill>
                <a:latin typeface="Comic Sans MS"/>
              </a:defRPr>
            </a:pPr>
            <a:endParaRPr lang="en-US"/>
          </a:p>
        </c:txPr>
        <c:crossAx val="213032848"/>
        <c:crosses val="autoZero"/>
        <c:crossBetween val="midCat"/>
        <c:majorUnit val="1"/>
        <c:minorUnit val="0.5"/>
      </c:valAx>
      <c:spPr>
        <a:noFill/>
        <a:ln w="12700" cap="flat">
          <a:noFill/>
          <a:miter lim="400000"/>
        </a:ln>
        <a:effectLst/>
      </c:spPr>
    </c:plotArea>
    <c:legend>
      <c:legendPos val="t"/>
      <c:layout>
        <c:manualLayout>
          <c:xMode val="edge"/>
          <c:yMode val="edge"/>
          <c:x val="5.0895500000000003E-2"/>
          <c:y val="0"/>
          <c:w val="0.91268099999999996"/>
          <c:h val="9.5161700000000002E-2"/>
        </c:manualLayout>
      </c:layout>
      <c:overlay val="1"/>
      <c:spPr>
        <a:noFill/>
        <a:ln w="12700" cap="flat">
          <a:noFill/>
          <a:miter lim="400000"/>
        </a:ln>
        <a:effectLst/>
      </c:spPr>
      <c:txPr>
        <a:bodyPr rot="0"/>
        <a:lstStyle/>
        <a:p>
          <a:pPr>
            <a:defRPr sz="1811" b="1" i="0" u="none" strike="noStrike">
              <a:solidFill>
                <a:srgbClr val="000000"/>
              </a:solidFill>
              <a:latin typeface="Comic Sans MS"/>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8851800000000001E-2"/>
          <c:y val="0.106646"/>
          <c:w val="0.84351299999999996"/>
          <c:h val="0.79657900000000004"/>
        </c:manualLayout>
      </c:layout>
      <c:lineChart>
        <c:grouping val="standard"/>
        <c:varyColors val="0"/>
        <c:ser>
          <c:idx val="0"/>
          <c:order val="0"/>
          <c:tx>
            <c:strRef>
              <c:f>Sheet1!$B$1</c:f>
              <c:strCache>
                <c:ptCount val="1"/>
                <c:pt idx="0">
                  <c:v>Satisfaction Level</c:v>
                </c:pt>
              </c:strCache>
            </c:strRef>
          </c:tx>
          <c:spPr>
            <a:ln w="50800" cap="flat">
              <a:solidFill>
                <a:srgbClr val="51A7F9"/>
              </a:solidFill>
              <a:prstDash val="solid"/>
              <a:miter lim="400000"/>
            </a:ln>
            <a:effectLst/>
          </c:spPr>
          <c:marker>
            <c:symbol val="circle"/>
            <c:size val="10"/>
            <c:spPr>
              <a:solidFill>
                <a:srgbClr val="FFFFFF"/>
              </a:solidFill>
              <a:ln w="50800" cap="flat">
                <a:solidFill>
                  <a:srgbClr val="51A7F9"/>
                </a:solidFill>
                <a:prstDash val="solid"/>
                <a:miter lim="400000"/>
              </a:ln>
              <a:effectLst/>
            </c:spPr>
          </c:marker>
          <c:cat>
            <c:strRef>
              <c:f>Sheet1!$A$2:$A$5</c:f>
              <c:strCache>
                <c:ptCount val="4"/>
                <c:pt idx="0">
                  <c:v>Prior</c:v>
                </c:pt>
                <c:pt idx="1">
                  <c:v>First morning</c:v>
                </c:pt>
                <c:pt idx="2">
                  <c:v>Weeks 2 - 4</c:v>
                </c:pt>
                <c:pt idx="3">
                  <c:v>After the event</c:v>
                </c:pt>
              </c:strCache>
            </c:strRef>
          </c:cat>
          <c:val>
            <c:numRef>
              <c:f>Sheet1!$B$2:$B$5</c:f>
              <c:numCache>
                <c:formatCode>General</c:formatCode>
                <c:ptCount val="4"/>
                <c:pt idx="0">
                  <c:v>4</c:v>
                </c:pt>
                <c:pt idx="1">
                  <c:v>0</c:v>
                </c:pt>
                <c:pt idx="2">
                  <c:v>3</c:v>
                </c:pt>
                <c:pt idx="3">
                  <c:v>5</c:v>
                </c:pt>
              </c:numCache>
            </c:numRef>
          </c:val>
          <c:smooth val="0"/>
        </c:ser>
        <c:dLbls>
          <c:showLegendKey val="0"/>
          <c:showVal val="0"/>
          <c:showCatName val="0"/>
          <c:showSerName val="0"/>
          <c:showPercent val="0"/>
          <c:showBubbleSize val="0"/>
        </c:dLbls>
        <c:marker val="1"/>
        <c:smooth val="0"/>
        <c:axId val="213034024"/>
        <c:axId val="213034416"/>
      </c:lineChart>
      <c:catAx>
        <c:axId val="21303402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511" b="1" i="0" u="none" strike="noStrike">
                <a:solidFill>
                  <a:srgbClr val="000000"/>
                </a:solidFill>
                <a:latin typeface="Comic Sans MS"/>
              </a:defRPr>
            </a:pPr>
            <a:endParaRPr lang="en-US"/>
          </a:p>
        </c:txPr>
        <c:crossAx val="213034416"/>
        <c:crosses val="autoZero"/>
        <c:auto val="1"/>
        <c:lblAlgn val="ctr"/>
        <c:lblOffset val="100"/>
        <c:noMultiLvlLbl val="1"/>
      </c:catAx>
      <c:valAx>
        <c:axId val="213034416"/>
        <c:scaling>
          <c:orientation val="minMax"/>
          <c:max val="5"/>
          <c:min val="0"/>
        </c:scaling>
        <c:delete val="0"/>
        <c:axPos val="l"/>
        <c:majorGridlines>
          <c:spPr>
            <a:ln w="3175"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611" b="1" i="0" u="none" strike="noStrike">
                <a:solidFill>
                  <a:srgbClr val="000000"/>
                </a:solidFill>
                <a:latin typeface="Comic Sans MS"/>
              </a:defRPr>
            </a:pPr>
            <a:endParaRPr lang="en-US"/>
          </a:p>
        </c:txPr>
        <c:crossAx val="213034024"/>
        <c:crosses val="autoZero"/>
        <c:crossBetween val="midCat"/>
        <c:majorUnit val="1"/>
        <c:minorUnit val="0.5"/>
      </c:valAx>
      <c:spPr>
        <a:noFill/>
        <a:ln w="12700" cap="flat">
          <a:noFill/>
          <a:miter lim="400000"/>
        </a:ln>
        <a:effectLst/>
      </c:spPr>
    </c:plotArea>
    <c:legend>
      <c:legendPos val="t"/>
      <c:layout>
        <c:manualLayout>
          <c:xMode val="edge"/>
          <c:yMode val="edge"/>
          <c:x val="4.5637900000000002E-2"/>
          <c:y val="0"/>
          <c:w val="0.81839799999999996"/>
          <c:h val="9.5161700000000002E-2"/>
        </c:manualLayout>
      </c:layout>
      <c:overlay val="1"/>
      <c:spPr>
        <a:noFill/>
        <a:ln w="12700" cap="flat">
          <a:noFill/>
          <a:miter lim="400000"/>
        </a:ln>
        <a:effectLst/>
      </c:spPr>
      <c:txPr>
        <a:bodyPr rot="0"/>
        <a:lstStyle/>
        <a:p>
          <a:pPr>
            <a:defRPr sz="1811" b="1" i="0" u="none" strike="noStrike">
              <a:solidFill>
                <a:srgbClr val="000000"/>
              </a:solidFill>
              <a:latin typeface="Comic Sans MS"/>
            </a:defRPr>
          </a:pPr>
          <a:endParaRPr lang="en-US"/>
        </a:p>
      </c:txPr>
    </c:legend>
    <c:plotVisOnly val="1"/>
    <c:dispBlanksAs val="gap"/>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D004F-27A8-BA42-A3F8-F8D61A7E1813}"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4777FBEC-FE98-BD4E-85A2-8F09F0D94381}">
      <dgm:prSet phldrT="[Text]"/>
      <dgm:spPr/>
      <dgm:t>
        <a:bodyPr/>
        <a:lstStyle/>
        <a:p>
          <a:r>
            <a:rPr lang="en-US" i="1" dirty="0" smtClean="0"/>
            <a:t>Sept 2014: </a:t>
          </a:r>
          <a:r>
            <a:rPr lang="en-US" b="0" dirty="0" smtClean="0"/>
            <a:t>all young people must study maths &amp; English to the age of 19</a:t>
          </a:r>
          <a:endParaRPr lang="en-US" b="0" dirty="0"/>
        </a:p>
      </dgm:t>
    </dgm:pt>
    <dgm:pt modelId="{4F4AB727-4D52-2A44-ADEB-D68D5B1D931B}" type="parTrans" cxnId="{383904BE-C398-D04C-AE01-BDE873A16D02}">
      <dgm:prSet/>
      <dgm:spPr/>
      <dgm:t>
        <a:bodyPr/>
        <a:lstStyle/>
        <a:p>
          <a:endParaRPr lang="en-US"/>
        </a:p>
      </dgm:t>
    </dgm:pt>
    <dgm:pt modelId="{2103D3D8-C974-7F47-8189-5F28ABE6041F}" type="sibTrans" cxnId="{383904BE-C398-D04C-AE01-BDE873A16D02}">
      <dgm:prSet/>
      <dgm:spPr/>
      <dgm:t>
        <a:bodyPr/>
        <a:lstStyle/>
        <a:p>
          <a:endParaRPr lang="en-US"/>
        </a:p>
      </dgm:t>
    </dgm:pt>
    <dgm:pt modelId="{3AF2FCA8-25C3-BA4F-A4A9-AF146AEEF544}">
      <dgm:prSet phldrT="[Text]"/>
      <dgm:spPr/>
      <dgm:t>
        <a:bodyPr/>
        <a:lstStyle/>
        <a:p>
          <a:r>
            <a:rPr lang="en-US" i="1" dirty="0" smtClean="0"/>
            <a:t>Sept 2015: </a:t>
          </a:r>
          <a:r>
            <a:rPr lang="en-US" b="0" dirty="0" smtClean="0"/>
            <a:t>all those with grade D at GCSE must re-sit until they achieve a C</a:t>
          </a:r>
          <a:endParaRPr lang="en-US" b="0" dirty="0"/>
        </a:p>
      </dgm:t>
    </dgm:pt>
    <dgm:pt modelId="{DCD1D355-9F3E-414D-94CA-BDB65FBD00F6}" type="parTrans" cxnId="{5BB1F66C-FD9B-DF44-A173-A9B04A37A5DD}">
      <dgm:prSet/>
      <dgm:spPr/>
      <dgm:t>
        <a:bodyPr/>
        <a:lstStyle/>
        <a:p>
          <a:endParaRPr lang="en-US"/>
        </a:p>
      </dgm:t>
    </dgm:pt>
    <dgm:pt modelId="{2CF8F83A-E594-9F48-8134-E35F89BE54CB}" type="sibTrans" cxnId="{5BB1F66C-FD9B-DF44-A173-A9B04A37A5DD}">
      <dgm:prSet/>
      <dgm:spPr/>
      <dgm:t>
        <a:bodyPr/>
        <a:lstStyle/>
        <a:p>
          <a:endParaRPr lang="en-US"/>
        </a:p>
      </dgm:t>
    </dgm:pt>
    <dgm:pt modelId="{238B63DA-F1DB-5943-B28D-2C78EF8167D2}">
      <dgm:prSet phldrT="[Text]"/>
      <dgm:spPr/>
      <dgm:t>
        <a:bodyPr/>
        <a:lstStyle/>
        <a:p>
          <a:r>
            <a:rPr lang="en-US" dirty="0" smtClean="0"/>
            <a:t>Plans to extend maths learning to level 3 for those achieving GCSE A*-C</a:t>
          </a:r>
          <a:endParaRPr lang="en-US" dirty="0"/>
        </a:p>
      </dgm:t>
    </dgm:pt>
    <dgm:pt modelId="{A5D02426-AA98-334C-821E-44FA544C634F}" type="parTrans" cxnId="{0E3E9E89-3ED7-2441-A6DA-9427BA506155}">
      <dgm:prSet/>
      <dgm:spPr/>
      <dgm:t>
        <a:bodyPr/>
        <a:lstStyle/>
        <a:p>
          <a:endParaRPr lang="en-US"/>
        </a:p>
      </dgm:t>
    </dgm:pt>
    <dgm:pt modelId="{86C833D4-5C5C-BD4E-BDB2-B280CFC378F2}" type="sibTrans" cxnId="{0E3E9E89-3ED7-2441-A6DA-9427BA506155}">
      <dgm:prSet/>
      <dgm:spPr/>
      <dgm:t>
        <a:bodyPr/>
        <a:lstStyle/>
        <a:p>
          <a:endParaRPr lang="en-US"/>
        </a:p>
      </dgm:t>
    </dgm:pt>
    <dgm:pt modelId="{4171BD6A-8EDF-154D-91EF-2C9213F4A2EA}" type="pres">
      <dgm:prSet presAssocID="{69BD004F-27A8-BA42-A3F8-F8D61A7E1813}" presName="outerComposite" presStyleCnt="0">
        <dgm:presLayoutVars>
          <dgm:chMax val="5"/>
          <dgm:dir/>
          <dgm:resizeHandles val="exact"/>
        </dgm:presLayoutVars>
      </dgm:prSet>
      <dgm:spPr/>
      <dgm:t>
        <a:bodyPr/>
        <a:lstStyle/>
        <a:p>
          <a:endParaRPr lang="en-US"/>
        </a:p>
      </dgm:t>
    </dgm:pt>
    <dgm:pt modelId="{0DA01DAD-7A85-F341-8435-6AFF3BDF378C}" type="pres">
      <dgm:prSet presAssocID="{69BD004F-27A8-BA42-A3F8-F8D61A7E1813}" presName="dummyMaxCanvas" presStyleCnt="0">
        <dgm:presLayoutVars/>
      </dgm:prSet>
      <dgm:spPr/>
    </dgm:pt>
    <dgm:pt modelId="{A82124FB-F709-9645-90B7-1C51AD64D3C6}" type="pres">
      <dgm:prSet presAssocID="{69BD004F-27A8-BA42-A3F8-F8D61A7E1813}" presName="ThreeNodes_1" presStyleLbl="node1" presStyleIdx="0" presStyleCnt="3">
        <dgm:presLayoutVars>
          <dgm:bulletEnabled val="1"/>
        </dgm:presLayoutVars>
      </dgm:prSet>
      <dgm:spPr/>
      <dgm:t>
        <a:bodyPr/>
        <a:lstStyle/>
        <a:p>
          <a:endParaRPr lang="en-US"/>
        </a:p>
      </dgm:t>
    </dgm:pt>
    <dgm:pt modelId="{DF52ED0C-6583-4B4C-965A-0528612140C8}" type="pres">
      <dgm:prSet presAssocID="{69BD004F-27A8-BA42-A3F8-F8D61A7E1813}" presName="ThreeNodes_2" presStyleLbl="node1" presStyleIdx="1" presStyleCnt="3">
        <dgm:presLayoutVars>
          <dgm:bulletEnabled val="1"/>
        </dgm:presLayoutVars>
      </dgm:prSet>
      <dgm:spPr/>
      <dgm:t>
        <a:bodyPr/>
        <a:lstStyle/>
        <a:p>
          <a:endParaRPr lang="en-US"/>
        </a:p>
      </dgm:t>
    </dgm:pt>
    <dgm:pt modelId="{F4254CD3-D39A-7540-97F7-9D381D48A97F}" type="pres">
      <dgm:prSet presAssocID="{69BD004F-27A8-BA42-A3F8-F8D61A7E1813}" presName="ThreeNodes_3" presStyleLbl="node1" presStyleIdx="2" presStyleCnt="3">
        <dgm:presLayoutVars>
          <dgm:bulletEnabled val="1"/>
        </dgm:presLayoutVars>
      </dgm:prSet>
      <dgm:spPr/>
      <dgm:t>
        <a:bodyPr/>
        <a:lstStyle/>
        <a:p>
          <a:endParaRPr lang="en-US"/>
        </a:p>
      </dgm:t>
    </dgm:pt>
    <dgm:pt modelId="{7FE2129E-FA3D-3A44-B71D-5EE9736EF148}" type="pres">
      <dgm:prSet presAssocID="{69BD004F-27A8-BA42-A3F8-F8D61A7E1813}" presName="ThreeConn_1-2" presStyleLbl="fgAccFollowNode1" presStyleIdx="0" presStyleCnt="2">
        <dgm:presLayoutVars>
          <dgm:bulletEnabled val="1"/>
        </dgm:presLayoutVars>
      </dgm:prSet>
      <dgm:spPr/>
      <dgm:t>
        <a:bodyPr/>
        <a:lstStyle/>
        <a:p>
          <a:endParaRPr lang="en-US"/>
        </a:p>
      </dgm:t>
    </dgm:pt>
    <dgm:pt modelId="{2BC6D3BF-9A14-614E-B48E-650D9797523D}" type="pres">
      <dgm:prSet presAssocID="{69BD004F-27A8-BA42-A3F8-F8D61A7E1813}" presName="ThreeConn_2-3" presStyleLbl="fgAccFollowNode1" presStyleIdx="1" presStyleCnt="2">
        <dgm:presLayoutVars>
          <dgm:bulletEnabled val="1"/>
        </dgm:presLayoutVars>
      </dgm:prSet>
      <dgm:spPr/>
      <dgm:t>
        <a:bodyPr/>
        <a:lstStyle/>
        <a:p>
          <a:endParaRPr lang="en-US"/>
        </a:p>
      </dgm:t>
    </dgm:pt>
    <dgm:pt modelId="{BD26563A-262B-304C-822A-7F0EB73A8369}" type="pres">
      <dgm:prSet presAssocID="{69BD004F-27A8-BA42-A3F8-F8D61A7E1813}" presName="ThreeNodes_1_text" presStyleLbl="node1" presStyleIdx="2" presStyleCnt="3">
        <dgm:presLayoutVars>
          <dgm:bulletEnabled val="1"/>
        </dgm:presLayoutVars>
      </dgm:prSet>
      <dgm:spPr/>
      <dgm:t>
        <a:bodyPr/>
        <a:lstStyle/>
        <a:p>
          <a:endParaRPr lang="en-US"/>
        </a:p>
      </dgm:t>
    </dgm:pt>
    <dgm:pt modelId="{E2EA2419-F614-8A48-9B01-662BE9180B6C}" type="pres">
      <dgm:prSet presAssocID="{69BD004F-27A8-BA42-A3F8-F8D61A7E1813}" presName="ThreeNodes_2_text" presStyleLbl="node1" presStyleIdx="2" presStyleCnt="3">
        <dgm:presLayoutVars>
          <dgm:bulletEnabled val="1"/>
        </dgm:presLayoutVars>
      </dgm:prSet>
      <dgm:spPr/>
      <dgm:t>
        <a:bodyPr/>
        <a:lstStyle/>
        <a:p>
          <a:endParaRPr lang="en-US"/>
        </a:p>
      </dgm:t>
    </dgm:pt>
    <dgm:pt modelId="{C2B2883C-10F7-2144-81BE-19FA2CF2848B}" type="pres">
      <dgm:prSet presAssocID="{69BD004F-27A8-BA42-A3F8-F8D61A7E1813}" presName="ThreeNodes_3_text" presStyleLbl="node1" presStyleIdx="2" presStyleCnt="3">
        <dgm:presLayoutVars>
          <dgm:bulletEnabled val="1"/>
        </dgm:presLayoutVars>
      </dgm:prSet>
      <dgm:spPr/>
      <dgm:t>
        <a:bodyPr/>
        <a:lstStyle/>
        <a:p>
          <a:endParaRPr lang="en-US"/>
        </a:p>
      </dgm:t>
    </dgm:pt>
  </dgm:ptLst>
  <dgm:cxnLst>
    <dgm:cxn modelId="{0E3E9E89-3ED7-2441-A6DA-9427BA506155}" srcId="{69BD004F-27A8-BA42-A3F8-F8D61A7E1813}" destId="{238B63DA-F1DB-5943-B28D-2C78EF8167D2}" srcOrd="2" destOrd="0" parTransId="{A5D02426-AA98-334C-821E-44FA544C634F}" sibTransId="{86C833D4-5C5C-BD4E-BDB2-B280CFC378F2}"/>
    <dgm:cxn modelId="{383904BE-C398-D04C-AE01-BDE873A16D02}" srcId="{69BD004F-27A8-BA42-A3F8-F8D61A7E1813}" destId="{4777FBEC-FE98-BD4E-85A2-8F09F0D94381}" srcOrd="0" destOrd="0" parTransId="{4F4AB727-4D52-2A44-ADEB-D68D5B1D931B}" sibTransId="{2103D3D8-C974-7F47-8189-5F28ABE6041F}"/>
    <dgm:cxn modelId="{0596DABE-37BC-364D-A353-C18B924A60EF}" type="presOf" srcId="{238B63DA-F1DB-5943-B28D-2C78EF8167D2}" destId="{C2B2883C-10F7-2144-81BE-19FA2CF2848B}" srcOrd="1" destOrd="0" presId="urn:microsoft.com/office/officeart/2005/8/layout/vProcess5"/>
    <dgm:cxn modelId="{C550A000-A619-F048-A563-3819A82C90D6}" type="presOf" srcId="{3AF2FCA8-25C3-BA4F-A4A9-AF146AEEF544}" destId="{E2EA2419-F614-8A48-9B01-662BE9180B6C}" srcOrd="1" destOrd="0" presId="urn:microsoft.com/office/officeart/2005/8/layout/vProcess5"/>
    <dgm:cxn modelId="{18AA4992-84EB-894B-AF61-04BD43E1E7A5}" type="presOf" srcId="{69BD004F-27A8-BA42-A3F8-F8D61A7E1813}" destId="{4171BD6A-8EDF-154D-91EF-2C9213F4A2EA}" srcOrd="0" destOrd="0" presId="urn:microsoft.com/office/officeart/2005/8/layout/vProcess5"/>
    <dgm:cxn modelId="{5BB1F66C-FD9B-DF44-A173-A9B04A37A5DD}" srcId="{69BD004F-27A8-BA42-A3F8-F8D61A7E1813}" destId="{3AF2FCA8-25C3-BA4F-A4A9-AF146AEEF544}" srcOrd="1" destOrd="0" parTransId="{DCD1D355-9F3E-414D-94CA-BDB65FBD00F6}" sibTransId="{2CF8F83A-E594-9F48-8134-E35F89BE54CB}"/>
    <dgm:cxn modelId="{B6CA7404-7AD2-B74A-85F8-C7D127E4DD2F}" type="presOf" srcId="{4777FBEC-FE98-BD4E-85A2-8F09F0D94381}" destId="{BD26563A-262B-304C-822A-7F0EB73A8369}" srcOrd="1" destOrd="0" presId="urn:microsoft.com/office/officeart/2005/8/layout/vProcess5"/>
    <dgm:cxn modelId="{A6A14956-84C3-FC47-94C1-FF6DDECB492F}" type="presOf" srcId="{2CF8F83A-E594-9F48-8134-E35F89BE54CB}" destId="{2BC6D3BF-9A14-614E-B48E-650D9797523D}" srcOrd="0" destOrd="0" presId="urn:microsoft.com/office/officeart/2005/8/layout/vProcess5"/>
    <dgm:cxn modelId="{550BC198-0BC6-E141-802B-9A1531200574}" type="presOf" srcId="{4777FBEC-FE98-BD4E-85A2-8F09F0D94381}" destId="{A82124FB-F709-9645-90B7-1C51AD64D3C6}" srcOrd="0" destOrd="0" presId="urn:microsoft.com/office/officeart/2005/8/layout/vProcess5"/>
    <dgm:cxn modelId="{517D7C2B-4C08-F445-B4FC-45B42B30D5BA}" type="presOf" srcId="{238B63DA-F1DB-5943-B28D-2C78EF8167D2}" destId="{F4254CD3-D39A-7540-97F7-9D381D48A97F}" srcOrd="0" destOrd="0" presId="urn:microsoft.com/office/officeart/2005/8/layout/vProcess5"/>
    <dgm:cxn modelId="{952893F4-BB6B-AE45-ADBD-151CB61C73C3}" type="presOf" srcId="{2103D3D8-C974-7F47-8189-5F28ABE6041F}" destId="{7FE2129E-FA3D-3A44-B71D-5EE9736EF148}" srcOrd="0" destOrd="0" presId="urn:microsoft.com/office/officeart/2005/8/layout/vProcess5"/>
    <dgm:cxn modelId="{764C9140-DF0E-E44A-9B3E-39913E09A5EB}" type="presOf" srcId="{3AF2FCA8-25C3-BA4F-A4A9-AF146AEEF544}" destId="{DF52ED0C-6583-4B4C-965A-0528612140C8}" srcOrd="0" destOrd="0" presId="urn:microsoft.com/office/officeart/2005/8/layout/vProcess5"/>
    <dgm:cxn modelId="{EBF9874B-272D-6D4E-95EE-88F7468D1418}" type="presParOf" srcId="{4171BD6A-8EDF-154D-91EF-2C9213F4A2EA}" destId="{0DA01DAD-7A85-F341-8435-6AFF3BDF378C}" srcOrd="0" destOrd="0" presId="urn:microsoft.com/office/officeart/2005/8/layout/vProcess5"/>
    <dgm:cxn modelId="{FE6605D7-26A7-144D-AF89-F6EEFCA335E5}" type="presParOf" srcId="{4171BD6A-8EDF-154D-91EF-2C9213F4A2EA}" destId="{A82124FB-F709-9645-90B7-1C51AD64D3C6}" srcOrd="1" destOrd="0" presId="urn:microsoft.com/office/officeart/2005/8/layout/vProcess5"/>
    <dgm:cxn modelId="{9C79C1E7-2A49-214E-BE4D-2D93FB9DBB2F}" type="presParOf" srcId="{4171BD6A-8EDF-154D-91EF-2C9213F4A2EA}" destId="{DF52ED0C-6583-4B4C-965A-0528612140C8}" srcOrd="2" destOrd="0" presId="urn:microsoft.com/office/officeart/2005/8/layout/vProcess5"/>
    <dgm:cxn modelId="{E4317CAA-BEF0-8945-A3C1-6AE52934D024}" type="presParOf" srcId="{4171BD6A-8EDF-154D-91EF-2C9213F4A2EA}" destId="{F4254CD3-D39A-7540-97F7-9D381D48A97F}" srcOrd="3" destOrd="0" presId="urn:microsoft.com/office/officeart/2005/8/layout/vProcess5"/>
    <dgm:cxn modelId="{C7631CA6-3171-9A40-AFA5-20BB695BDC16}" type="presParOf" srcId="{4171BD6A-8EDF-154D-91EF-2C9213F4A2EA}" destId="{7FE2129E-FA3D-3A44-B71D-5EE9736EF148}" srcOrd="4" destOrd="0" presId="urn:microsoft.com/office/officeart/2005/8/layout/vProcess5"/>
    <dgm:cxn modelId="{63BBEA90-DE65-0B4D-9684-E5B3F4F62594}" type="presParOf" srcId="{4171BD6A-8EDF-154D-91EF-2C9213F4A2EA}" destId="{2BC6D3BF-9A14-614E-B48E-650D9797523D}" srcOrd="5" destOrd="0" presId="urn:microsoft.com/office/officeart/2005/8/layout/vProcess5"/>
    <dgm:cxn modelId="{077799FE-B7D4-CD4A-83EF-33F337CADDE5}" type="presParOf" srcId="{4171BD6A-8EDF-154D-91EF-2C9213F4A2EA}" destId="{BD26563A-262B-304C-822A-7F0EB73A8369}" srcOrd="6" destOrd="0" presId="urn:microsoft.com/office/officeart/2005/8/layout/vProcess5"/>
    <dgm:cxn modelId="{3A426451-C62D-2740-8EA0-F16B4171E969}" type="presParOf" srcId="{4171BD6A-8EDF-154D-91EF-2C9213F4A2EA}" destId="{E2EA2419-F614-8A48-9B01-662BE9180B6C}" srcOrd="7" destOrd="0" presId="urn:microsoft.com/office/officeart/2005/8/layout/vProcess5"/>
    <dgm:cxn modelId="{3B0C01DF-AFD1-F542-AB08-5C161B0678BE}" type="presParOf" srcId="{4171BD6A-8EDF-154D-91EF-2C9213F4A2EA}" destId="{C2B2883C-10F7-2144-81BE-19FA2CF2848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F1E2F-2D68-144E-B9A3-105DD9A92F71}" type="datetimeFigureOut">
              <a:rPr lang="en-US" smtClean="0"/>
              <a:t>3/15/2016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3DB6C-D080-2246-A493-4A5DF67B871C}" type="slidenum">
              <a:rPr lang="en-US" smtClean="0"/>
              <a:t>‹#›</a:t>
            </a:fld>
            <a:endParaRPr lang="en-US"/>
          </a:p>
        </p:txBody>
      </p:sp>
    </p:spTree>
    <p:extLst>
      <p:ext uri="{BB962C8B-B14F-4D97-AF65-F5344CB8AC3E}">
        <p14:creationId xmlns:p14="http://schemas.microsoft.com/office/powerpoint/2010/main" val="8378588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pPr>
              <a:defRPr sz="1400" u="sng"/>
            </a:pPr>
            <a:r>
              <a:t>Expectation</a:t>
            </a:r>
          </a:p>
          <a:p>
            <a:pPr>
              <a:defRPr sz="1400"/>
            </a:pPr>
            <a:r>
              <a:t>The course was advertised as :</a:t>
            </a:r>
          </a:p>
          <a:p>
            <a:pPr>
              <a:defRPr sz="1400"/>
            </a:pPr>
            <a:r>
              <a:t>Aimed at those who do or who will specialise in delivering maths courses.</a:t>
            </a:r>
          </a:p>
          <a:p>
            <a:pPr>
              <a:defRPr sz="1400"/>
            </a:pPr>
            <a:endParaRPr/>
          </a:p>
          <a:p>
            <a:pPr>
              <a:defRPr sz="1400"/>
            </a:pPr>
            <a:r>
              <a:t>It said it would help me :</a:t>
            </a:r>
          </a:p>
          <a:p>
            <a:pPr>
              <a:defRPr sz="1400"/>
            </a:pPr>
            <a:r>
              <a:t>	•	Teach maths more effectively</a:t>
            </a:r>
          </a:p>
          <a:p>
            <a:pPr>
              <a:defRPr sz="1400"/>
            </a:pPr>
            <a:r>
              <a:t>	•	Support my learners to overcome emotional barriers in relation to studying maths</a:t>
            </a:r>
          </a:p>
          <a:p>
            <a:pPr>
              <a:defRPr sz="1400"/>
            </a:pPr>
            <a:r>
              <a:t>	•	Use a range of activities which makes maths ALIVE (Accessible, Linked, Inclusive, Values-based and Engaging)</a:t>
            </a:r>
          </a:p>
          <a:p>
            <a:pPr>
              <a:defRPr sz="1400"/>
            </a:pPr>
            <a:r>
              <a:t>	•	Develop Maths Resilience in my learners and raise achievement in maths</a:t>
            </a:r>
          </a:p>
        </p:txBody>
      </p:sp>
    </p:spTree>
    <p:extLst>
      <p:ext uri="{BB962C8B-B14F-4D97-AF65-F5344CB8AC3E}">
        <p14:creationId xmlns:p14="http://schemas.microsoft.com/office/powerpoint/2010/main" val="356607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a:defRPr sz="1400" u="sng">
                <a:latin typeface="Comic Sans MS"/>
                <a:ea typeface="Comic Sans MS"/>
                <a:cs typeface="Comic Sans MS"/>
                <a:sym typeface="Comic Sans MS"/>
              </a:defRPr>
            </a:pPr>
            <a:r>
              <a:t>Initial Impressions</a:t>
            </a:r>
          </a:p>
          <a:p>
            <a:pPr>
              <a:defRPr sz="1400">
                <a:latin typeface="Comic Sans MS"/>
                <a:ea typeface="Comic Sans MS"/>
                <a:cs typeface="Comic Sans MS"/>
                <a:sym typeface="Comic Sans MS"/>
              </a:defRPr>
            </a:pPr>
            <a:r>
              <a:t>Course run over 4 consecutive Fridays</a:t>
            </a:r>
          </a:p>
          <a:p>
            <a:pPr>
              <a:defRPr sz="1400">
                <a:latin typeface="Comic Sans MS"/>
                <a:ea typeface="Comic Sans MS"/>
                <a:cs typeface="Comic Sans MS"/>
                <a:sym typeface="Comic Sans MS"/>
              </a:defRPr>
            </a:pPr>
            <a:r>
              <a:t>Ten started in the group</a:t>
            </a:r>
          </a:p>
          <a:p>
            <a:pPr>
              <a:defRPr sz="1400">
                <a:latin typeface="Comic Sans MS"/>
                <a:ea typeface="Comic Sans MS"/>
                <a:cs typeface="Comic Sans MS"/>
                <a:sym typeface="Comic Sans MS"/>
              </a:defRPr>
            </a:pPr>
            <a:r>
              <a:t>	•	5 actively taught maths</a:t>
            </a:r>
          </a:p>
          <a:p>
            <a:pPr>
              <a:defRPr sz="1400">
                <a:latin typeface="Comic Sans MS"/>
                <a:ea typeface="Comic Sans MS"/>
                <a:cs typeface="Comic Sans MS"/>
                <a:sym typeface="Comic Sans MS"/>
              </a:defRPr>
            </a:pPr>
            <a:r>
              <a:t>	•	3 demonstrated maths anxiety and had no maths qualification.</a:t>
            </a:r>
          </a:p>
          <a:p>
            <a:pPr>
              <a:defRPr sz="1400">
                <a:latin typeface="Comic Sans MS"/>
                <a:ea typeface="Comic Sans MS"/>
                <a:cs typeface="Comic Sans MS"/>
                <a:sym typeface="Comic Sans MS"/>
              </a:defRPr>
            </a:pPr>
            <a:endParaRPr/>
          </a:p>
          <a:p>
            <a:pPr>
              <a:defRPr sz="1400">
                <a:latin typeface="Comic Sans MS"/>
                <a:ea typeface="Comic Sans MS"/>
                <a:cs typeface="Comic Sans MS"/>
                <a:sym typeface="Comic Sans MS"/>
              </a:defRPr>
            </a:pPr>
            <a:r>
              <a:t>In the first hour of introductions it became clear that several members of the group were anxious and uncomfortable with anything considered to be ‘mathematical’. Lots of ‘horror’ stories about their experiences when at school.</a:t>
            </a:r>
          </a:p>
          <a:p>
            <a:pPr>
              <a:defRPr sz="1400">
                <a:latin typeface="Comic Sans MS"/>
                <a:ea typeface="Comic Sans MS"/>
                <a:cs typeface="Comic Sans MS"/>
                <a:sym typeface="Comic Sans MS"/>
              </a:defRPr>
            </a:pPr>
            <a:endParaRPr/>
          </a:p>
          <a:p>
            <a:pPr>
              <a:defRPr sz="1400">
                <a:latin typeface="Comic Sans MS"/>
                <a:ea typeface="Comic Sans MS"/>
                <a:cs typeface="Comic Sans MS"/>
                <a:sym typeface="Comic Sans MS"/>
              </a:defRPr>
            </a:pPr>
            <a:r>
              <a:t>I was concerned that the pace would be reduced and the activities ‘simplified’ in order to cater for them. I then questioned what I would get out of the 4 days.</a:t>
            </a:r>
          </a:p>
          <a:p>
            <a:pPr>
              <a:defRPr sz="1400">
                <a:latin typeface="Comic Sans MS"/>
                <a:ea typeface="Comic Sans MS"/>
                <a:cs typeface="Comic Sans MS"/>
                <a:sym typeface="Comic Sans MS"/>
              </a:defRPr>
            </a:pPr>
            <a:endParaRPr/>
          </a:p>
        </p:txBody>
      </p:sp>
    </p:spTree>
    <p:extLst>
      <p:ext uri="{BB962C8B-B14F-4D97-AF65-F5344CB8AC3E}">
        <p14:creationId xmlns:p14="http://schemas.microsoft.com/office/powerpoint/2010/main" val="371243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pPr>
              <a:defRPr sz="1400" u="sng">
                <a:latin typeface="Comic Sans MS"/>
                <a:ea typeface="Comic Sans MS"/>
                <a:cs typeface="Comic Sans MS"/>
                <a:sym typeface="Comic Sans MS"/>
              </a:defRPr>
            </a:pPr>
            <a:r>
              <a:t>Incentives to Return</a:t>
            </a:r>
          </a:p>
          <a:p>
            <a:pPr>
              <a:defRPr sz="1400" u="sng">
                <a:latin typeface="Comic Sans MS"/>
                <a:ea typeface="Comic Sans MS"/>
                <a:cs typeface="Comic Sans MS"/>
                <a:sym typeface="Comic Sans MS"/>
              </a:defRPr>
            </a:pPr>
            <a:endParaRPr/>
          </a:p>
          <a:p>
            <a:pPr>
              <a:defRPr sz="1400">
                <a:latin typeface="Comic Sans MS"/>
                <a:ea typeface="Comic Sans MS"/>
                <a:cs typeface="Comic Sans MS"/>
                <a:sym typeface="Comic Sans MS"/>
              </a:defRPr>
            </a:pPr>
            <a:r>
              <a:t>Given my initial concerns I decided to review what I got out of the course at the end of the first day and decide whether it was worth me sticking with it for the other 3 weeks. </a:t>
            </a:r>
          </a:p>
          <a:p>
            <a:pPr>
              <a:defRPr sz="1400" u="sng">
                <a:latin typeface="Comic Sans MS"/>
                <a:ea typeface="Comic Sans MS"/>
                <a:cs typeface="Comic Sans MS"/>
                <a:sym typeface="Comic Sans MS"/>
              </a:defRPr>
            </a:pPr>
            <a:endParaRPr/>
          </a:p>
          <a:p>
            <a:pPr marL="187157" indent="-187157">
              <a:buSzPct val="100000"/>
              <a:buAutoNum type="arabicPeriod"/>
              <a:defRPr sz="1400">
                <a:latin typeface="Comic Sans MS"/>
                <a:ea typeface="Comic Sans MS"/>
                <a:cs typeface="Comic Sans MS"/>
                <a:sym typeface="Comic Sans MS"/>
              </a:defRPr>
            </a:pPr>
            <a:r>
              <a:t>Group activities -  My experience in the first exercise (rushing ahead, overexcited by the chance to solve a maths problem, keen to work with someone else who enjoyed this kind of activity - ignored the needs of the third team member) was a useful reminder of what team work and approach to problem solving entails. There were definite benefits in having a mixed ability group. </a:t>
            </a:r>
          </a:p>
          <a:p>
            <a:pPr marL="187157" indent="-187157">
              <a:buSzPct val="100000"/>
              <a:buAutoNum type="arabicPeriod"/>
              <a:defRPr sz="1400">
                <a:latin typeface="Comic Sans MS"/>
                <a:ea typeface="Comic Sans MS"/>
                <a:cs typeface="Comic Sans MS"/>
                <a:sym typeface="Comic Sans MS"/>
              </a:defRPr>
            </a:pPr>
            <a:r>
              <a:t>  Access to resources - Sarah and Pat referenced lots of publications and websites that I was unaware of. It also prompted discussion and sharing within the course members.</a:t>
            </a:r>
          </a:p>
          <a:p>
            <a:pPr marL="187157" indent="-187157">
              <a:buSzPct val="100000"/>
              <a:buAutoNum type="arabicPeriod"/>
              <a:defRPr sz="1400">
                <a:latin typeface="Comic Sans MS"/>
                <a:ea typeface="Comic Sans MS"/>
                <a:cs typeface="Comic Sans MS"/>
                <a:sym typeface="Comic Sans MS"/>
              </a:defRPr>
            </a:pPr>
            <a:r>
              <a:t>Food for Thought - Since the course was delivered with very much a coaching approach, it gave lots of opportunities for ideas to be thrown in, discussed and developed.</a:t>
            </a:r>
          </a:p>
          <a:p>
            <a:pPr marL="187157" indent="-187157">
              <a:buSzPct val="100000"/>
              <a:buAutoNum type="arabicPeriod"/>
              <a:defRPr sz="1400">
                <a:latin typeface="Comic Sans MS"/>
                <a:ea typeface="Comic Sans MS"/>
                <a:cs typeface="Comic Sans MS"/>
                <a:sym typeface="Comic Sans MS"/>
              </a:defRPr>
            </a:pPr>
            <a:r>
              <a:t>Time to Focus - Having 4 days allocated in my diary to ‘Maths Resilience’ gave me the time to focus on this area. I read through the material we were provided with and looked up some of the documents and websites referenced.</a:t>
            </a:r>
          </a:p>
          <a:p>
            <a:pPr marL="187157" indent="-187157">
              <a:buSzPct val="100000"/>
              <a:buAutoNum type="arabicPeriod"/>
              <a:defRPr sz="1400">
                <a:latin typeface="Comic Sans MS"/>
                <a:ea typeface="Comic Sans MS"/>
                <a:cs typeface="Comic Sans MS"/>
                <a:sym typeface="Comic Sans MS"/>
              </a:defRPr>
            </a:pPr>
            <a:r>
              <a:t>Time to Reflect - in a similar vein, the course was an opportunity to reflect. I thought about my lesson prep, the resources I used and my experience in the classes I had whilst the course was running.</a:t>
            </a:r>
          </a:p>
        </p:txBody>
      </p:sp>
    </p:spTree>
    <p:extLst>
      <p:ext uri="{BB962C8B-B14F-4D97-AF65-F5344CB8AC3E}">
        <p14:creationId xmlns:p14="http://schemas.microsoft.com/office/powerpoint/2010/main" val="351294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pPr>
              <a:defRPr sz="1400" u="sng">
                <a:latin typeface="Comic Sans MS"/>
                <a:ea typeface="Comic Sans MS"/>
                <a:cs typeface="Comic Sans MS"/>
                <a:sym typeface="Comic Sans MS"/>
              </a:defRPr>
            </a:pPr>
            <a:r>
              <a:t>Reflection</a:t>
            </a:r>
          </a:p>
          <a:p>
            <a:pPr>
              <a:defRPr sz="1400">
                <a:latin typeface="Comic Sans MS"/>
                <a:ea typeface="Comic Sans MS"/>
                <a:cs typeface="Comic Sans MS"/>
                <a:sym typeface="Comic Sans MS"/>
              </a:defRPr>
            </a:pPr>
            <a:r>
              <a:t>As I just mentioned, I did take time to reflect after each class but thinking about the whole course now, a couple of weeks after it ended I think :</a:t>
            </a:r>
          </a:p>
          <a:p>
            <a:pPr>
              <a:defRPr sz="1400">
                <a:latin typeface="Comic Sans MS"/>
                <a:ea typeface="Comic Sans MS"/>
                <a:cs typeface="Comic Sans MS"/>
                <a:sym typeface="Comic Sans MS"/>
              </a:defRPr>
            </a:pPr>
            <a:endParaRPr/>
          </a:p>
          <a:p>
            <a:pPr marL="187157" indent="-187157">
              <a:buSzPct val="100000"/>
              <a:buAutoNum type="arabicPeriod"/>
              <a:defRPr sz="1400">
                <a:latin typeface="Comic Sans MS"/>
                <a:ea typeface="Comic Sans MS"/>
                <a:cs typeface="Comic Sans MS"/>
                <a:sym typeface="Comic Sans MS"/>
              </a:defRPr>
            </a:pPr>
            <a:r>
              <a:t>I found the Growth Model really useful, both for myself and my learners. I have just done a round of one-to-one sessions and discussed this with several of them. With new groups I intend to share it at the very beginning as then we have a common language to share how we are feeling.</a:t>
            </a:r>
          </a:p>
          <a:p>
            <a:pPr marL="187157" indent="-187157">
              <a:buSzPct val="100000"/>
              <a:buAutoNum type="arabicPeriod"/>
              <a:defRPr sz="1400">
                <a:latin typeface="Comic Sans MS"/>
                <a:ea typeface="Comic Sans MS"/>
                <a:cs typeface="Comic Sans MS"/>
                <a:sym typeface="Comic Sans MS"/>
              </a:defRPr>
            </a:pPr>
            <a:r>
              <a:t> I loved the statement ‘Stuck is a noble state’. I’m not sure previously how much I stressed that it was okay to be stuck but now I think it should be a common cry in the classroom.</a:t>
            </a:r>
          </a:p>
          <a:p>
            <a:pPr marL="187157" indent="-187157">
              <a:buSzPct val="100000"/>
              <a:buAutoNum type="arabicPeriod"/>
              <a:defRPr sz="1400">
                <a:latin typeface="Comic Sans MS"/>
                <a:ea typeface="Comic Sans MS"/>
                <a:cs typeface="Comic Sans MS"/>
                <a:sym typeface="Comic Sans MS"/>
              </a:defRPr>
            </a:pPr>
            <a:r>
              <a:t> I could relate to the statement that ‘teachers tend to feel they have failed if their students get ‘stuck’ and seek to provide help promptly. As a consequence students develop ‘learned helplessness’. I am consciously trying to stop myself jumping in too soon to help. I  am using some of the coaching techniques to help the learner find a solution themselves.</a:t>
            </a:r>
          </a:p>
          <a:p>
            <a:pPr marL="187157" indent="-187157">
              <a:buSzPct val="100000"/>
              <a:buAutoNum type="arabicPeriod"/>
              <a:defRPr sz="1400">
                <a:latin typeface="Comic Sans MS"/>
                <a:ea typeface="Comic Sans MS"/>
                <a:cs typeface="Comic Sans MS"/>
                <a:sym typeface="Comic Sans MS"/>
              </a:defRPr>
            </a:pPr>
            <a:r>
              <a:t> My lesson plans aways have space for me to identify differentiated activities for my learners but I think at times I may have just been paying lip service to this aspect of my planning. During the course I put more effort into planning and resources for all my learners and I think they got more from the sessions. Definitely an area for me to work on.</a:t>
            </a:r>
          </a:p>
          <a:p>
            <a:pPr marL="187157" indent="-187157">
              <a:buSzPct val="100000"/>
              <a:buAutoNum type="arabicPeriod"/>
              <a:defRPr sz="1400">
                <a:latin typeface="Comic Sans MS"/>
                <a:ea typeface="Comic Sans MS"/>
                <a:cs typeface="Comic Sans MS"/>
                <a:sym typeface="Comic Sans MS"/>
              </a:defRPr>
            </a:pPr>
            <a:r>
              <a:t> Use of sensible/realistic problems - run risk of distraction. This was drawn to out attention during the course but I had, in a similar timeframe, had experience where ‘silly values’ caused the learner to question whether they had understood and loved the problem correctly (temperature in London &gt; 100 degrees )</a:t>
            </a:r>
          </a:p>
          <a:p>
            <a:pPr marL="187157" indent="-187157">
              <a:buSzPct val="100000"/>
              <a:buAutoNum type="arabicPeriod"/>
              <a:defRPr sz="1400">
                <a:latin typeface="Comic Sans MS"/>
                <a:ea typeface="Comic Sans MS"/>
                <a:cs typeface="Comic Sans MS"/>
                <a:sym typeface="Comic Sans MS"/>
              </a:defRPr>
            </a:pPr>
            <a:r>
              <a:t> Need a confident maths tutor - wouldn’t want to have swimming lessons from someone scared to let go of the wall. It’s also important that the tutor can quickly recognise what a learner is saying and relate it to the topic</a:t>
            </a:r>
          </a:p>
          <a:p>
            <a:pPr marL="187157" indent="-187157">
              <a:buSzPct val="100000"/>
              <a:buAutoNum type="arabicPeriod"/>
              <a:defRPr sz="1400">
                <a:latin typeface="Comic Sans MS"/>
                <a:ea typeface="Comic Sans MS"/>
                <a:cs typeface="Comic Sans MS"/>
                <a:sym typeface="Comic Sans MS"/>
              </a:defRPr>
            </a:pPr>
            <a:r>
              <a:t> Resources tailored to the learners. I often put them in the ‘story’ of the problem. Adding personal traits and humour wherever possible. Eg Chris decided he will share his pack of pork pis amongst the whole group etc</a:t>
            </a:r>
          </a:p>
          <a:p>
            <a:pPr marL="187157" indent="-187157">
              <a:buSzPct val="100000"/>
              <a:buAutoNum type="arabicPeriod"/>
              <a:defRPr sz="1400">
                <a:latin typeface="Comic Sans MS"/>
                <a:ea typeface="Comic Sans MS"/>
                <a:cs typeface="Comic Sans MS"/>
                <a:sym typeface="Comic Sans MS"/>
              </a:defRPr>
            </a:pPr>
            <a:endParaRPr/>
          </a:p>
          <a:p>
            <a:pPr>
              <a:defRPr sz="1400">
                <a:latin typeface="Comic Sans MS"/>
                <a:ea typeface="Comic Sans MS"/>
                <a:cs typeface="Comic Sans MS"/>
                <a:sym typeface="Comic Sans MS"/>
              </a:defRPr>
            </a:pPr>
            <a:endParaRPr/>
          </a:p>
          <a:p>
            <a:pPr>
              <a:defRPr sz="1400">
                <a:latin typeface="Comic Sans MS"/>
                <a:ea typeface="Comic Sans MS"/>
                <a:cs typeface="Comic Sans MS"/>
                <a:sym typeface="Comic Sans MS"/>
              </a:defRPr>
            </a:pPr>
            <a:r>
              <a:t>These are just a few of the things I found I gained from the 4 day course.</a:t>
            </a:r>
          </a:p>
          <a:p>
            <a:pPr>
              <a:defRPr sz="1400">
                <a:latin typeface="Comic Sans MS"/>
                <a:ea typeface="Comic Sans MS"/>
                <a:cs typeface="Comic Sans MS"/>
                <a:sym typeface="Comic Sans MS"/>
              </a:defRPr>
            </a:pPr>
            <a:r>
              <a:t>I  would say that I was  the only tutor in the group of 10 that specialised (with my teacher training) in teaching numeracy to adults and I was the only one to have studied maths to degree level. I think therefore that a lot of suggestions in the course I was aware of.</a:t>
            </a:r>
          </a:p>
          <a:p>
            <a:pPr>
              <a:defRPr sz="1400">
                <a:latin typeface="Comic Sans MS"/>
                <a:ea typeface="Comic Sans MS"/>
                <a:cs typeface="Comic Sans MS"/>
                <a:sym typeface="Comic Sans MS"/>
              </a:defRPr>
            </a:pPr>
            <a:endParaRPr/>
          </a:p>
          <a:p>
            <a:pPr>
              <a:defRPr sz="1400">
                <a:latin typeface="Comic Sans MS"/>
                <a:ea typeface="Comic Sans MS"/>
                <a:cs typeface="Comic Sans MS"/>
                <a:sym typeface="Comic Sans MS"/>
              </a:defRPr>
            </a:pPr>
            <a:endParaRPr/>
          </a:p>
        </p:txBody>
      </p:sp>
    </p:spTree>
    <p:extLst>
      <p:ext uri="{BB962C8B-B14F-4D97-AF65-F5344CB8AC3E}">
        <p14:creationId xmlns:p14="http://schemas.microsoft.com/office/powerpoint/2010/main" val="99291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0B0458-6263-604E-BA78-EB8DD22EF2B4}" type="datetimeFigureOut">
              <a:rPr lang="en-US" smtClean="0"/>
              <a:t>3/15/2016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B4FA27-F1B6-AF4B-8F78-E368C8E1277A}" type="slidenum">
              <a:rPr lang="en-US" smtClean="0"/>
              <a:t>‹#›</a:t>
            </a:fld>
            <a:endParaRPr lang="en-US"/>
          </a:p>
        </p:txBody>
      </p:sp>
    </p:spTree>
    <p:extLst>
      <p:ext uri="{BB962C8B-B14F-4D97-AF65-F5344CB8AC3E}">
        <p14:creationId xmlns:p14="http://schemas.microsoft.com/office/powerpoint/2010/main" val="195428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0B0458-6263-604E-BA78-EB8DD22EF2B4}" type="datetimeFigureOut">
              <a:rPr lang="en-US" smtClean="0"/>
              <a:t>3/15/2016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B4FA27-F1B6-AF4B-8F78-E368C8E1277A}" type="slidenum">
              <a:rPr lang="en-US" smtClean="0"/>
              <a:t>‹#›</a:t>
            </a:fld>
            <a:endParaRPr lang="en-US"/>
          </a:p>
        </p:txBody>
      </p:sp>
    </p:spTree>
    <p:extLst>
      <p:ext uri="{BB962C8B-B14F-4D97-AF65-F5344CB8AC3E}">
        <p14:creationId xmlns:p14="http://schemas.microsoft.com/office/powerpoint/2010/main" val="202573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0B0458-6263-604E-BA78-EB8DD22EF2B4}" type="datetimeFigureOut">
              <a:rPr lang="en-US" smtClean="0"/>
              <a:t>3/15/2016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B4FA27-F1B6-AF4B-8F78-E368C8E1277A}" type="slidenum">
              <a:rPr lang="en-US" smtClean="0"/>
              <a:t>‹#›</a:t>
            </a:fld>
            <a:endParaRPr lang="en-US"/>
          </a:p>
        </p:txBody>
      </p:sp>
    </p:spTree>
    <p:extLst>
      <p:ext uri="{BB962C8B-B14F-4D97-AF65-F5344CB8AC3E}">
        <p14:creationId xmlns:p14="http://schemas.microsoft.com/office/powerpoint/2010/main" val="198005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0B0458-6263-604E-BA78-EB8DD22EF2B4}" type="datetimeFigureOut">
              <a:rPr lang="en-US" smtClean="0"/>
              <a:t>3/15/2016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B4FA27-F1B6-AF4B-8F78-E368C8E1277A}" type="slidenum">
              <a:rPr lang="en-US" smtClean="0"/>
              <a:t>‹#›</a:t>
            </a:fld>
            <a:endParaRPr lang="en-US"/>
          </a:p>
        </p:txBody>
      </p:sp>
    </p:spTree>
    <p:extLst>
      <p:ext uri="{BB962C8B-B14F-4D97-AF65-F5344CB8AC3E}">
        <p14:creationId xmlns:p14="http://schemas.microsoft.com/office/powerpoint/2010/main" val="53307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0B0458-6263-604E-BA78-EB8DD22EF2B4}" type="datetimeFigureOut">
              <a:rPr lang="en-US" smtClean="0"/>
              <a:t>3/15/2016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B4FA27-F1B6-AF4B-8F78-E368C8E1277A}" type="slidenum">
              <a:rPr lang="en-US" smtClean="0"/>
              <a:t>‹#›</a:t>
            </a:fld>
            <a:endParaRPr lang="en-US"/>
          </a:p>
        </p:txBody>
      </p:sp>
    </p:spTree>
    <p:extLst>
      <p:ext uri="{BB962C8B-B14F-4D97-AF65-F5344CB8AC3E}">
        <p14:creationId xmlns:p14="http://schemas.microsoft.com/office/powerpoint/2010/main" val="139780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00B0458-6263-604E-BA78-EB8DD22EF2B4}" type="datetimeFigureOut">
              <a:rPr lang="en-US" smtClean="0"/>
              <a:t>3/15/2016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B4FA27-F1B6-AF4B-8F78-E368C8E1277A}" type="slidenum">
              <a:rPr lang="en-US" smtClean="0"/>
              <a:t>‹#›</a:t>
            </a:fld>
            <a:endParaRPr lang="en-US"/>
          </a:p>
        </p:txBody>
      </p:sp>
    </p:spTree>
    <p:extLst>
      <p:ext uri="{BB962C8B-B14F-4D97-AF65-F5344CB8AC3E}">
        <p14:creationId xmlns:p14="http://schemas.microsoft.com/office/powerpoint/2010/main" val="181287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0B0458-6263-604E-BA78-EB8DD22EF2B4}" type="datetimeFigureOut">
              <a:rPr lang="en-US" smtClean="0"/>
              <a:t>3/15/2016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BB4FA27-F1B6-AF4B-8F78-E368C8E1277A}" type="slidenum">
              <a:rPr lang="en-US" smtClean="0"/>
              <a:t>‹#›</a:t>
            </a:fld>
            <a:endParaRPr lang="en-US"/>
          </a:p>
        </p:txBody>
      </p:sp>
    </p:spTree>
    <p:extLst>
      <p:ext uri="{BB962C8B-B14F-4D97-AF65-F5344CB8AC3E}">
        <p14:creationId xmlns:p14="http://schemas.microsoft.com/office/powerpoint/2010/main" val="137922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00B0458-6263-604E-BA78-EB8DD22EF2B4}" type="datetimeFigureOut">
              <a:rPr lang="en-US" smtClean="0"/>
              <a:t>3/15/2016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BB4FA27-F1B6-AF4B-8F78-E368C8E1277A}" type="slidenum">
              <a:rPr lang="en-US" smtClean="0"/>
              <a:t>‹#›</a:t>
            </a:fld>
            <a:endParaRPr lang="en-US"/>
          </a:p>
        </p:txBody>
      </p:sp>
    </p:spTree>
    <p:extLst>
      <p:ext uri="{BB962C8B-B14F-4D97-AF65-F5344CB8AC3E}">
        <p14:creationId xmlns:p14="http://schemas.microsoft.com/office/powerpoint/2010/main" val="428450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00B0458-6263-604E-BA78-EB8DD22EF2B4}" type="datetimeFigureOut">
              <a:rPr lang="en-US" smtClean="0"/>
              <a:t>3/15/2016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BB4FA27-F1B6-AF4B-8F78-E368C8E1277A}" type="slidenum">
              <a:rPr lang="en-US" smtClean="0"/>
              <a:t>‹#›</a:t>
            </a:fld>
            <a:endParaRPr lang="en-US"/>
          </a:p>
        </p:txBody>
      </p:sp>
    </p:spTree>
    <p:extLst>
      <p:ext uri="{BB962C8B-B14F-4D97-AF65-F5344CB8AC3E}">
        <p14:creationId xmlns:p14="http://schemas.microsoft.com/office/powerpoint/2010/main" val="283811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00B0458-6263-604E-BA78-EB8DD22EF2B4}" type="datetimeFigureOut">
              <a:rPr lang="en-US" smtClean="0"/>
              <a:t>3/15/2016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B4FA27-F1B6-AF4B-8F78-E368C8E1277A}" type="slidenum">
              <a:rPr lang="en-US" smtClean="0"/>
              <a:t>‹#›</a:t>
            </a:fld>
            <a:endParaRPr lang="en-US"/>
          </a:p>
        </p:txBody>
      </p:sp>
    </p:spTree>
    <p:extLst>
      <p:ext uri="{BB962C8B-B14F-4D97-AF65-F5344CB8AC3E}">
        <p14:creationId xmlns:p14="http://schemas.microsoft.com/office/powerpoint/2010/main" val="53174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00B0458-6263-604E-BA78-EB8DD22EF2B4}" type="datetimeFigureOut">
              <a:rPr lang="en-US" smtClean="0"/>
              <a:t>3/15/2016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B4FA27-F1B6-AF4B-8F78-E368C8E1277A}" type="slidenum">
              <a:rPr lang="en-US" smtClean="0"/>
              <a:t>‹#›</a:t>
            </a:fld>
            <a:endParaRPr lang="en-US"/>
          </a:p>
        </p:txBody>
      </p:sp>
    </p:spTree>
    <p:extLst>
      <p:ext uri="{BB962C8B-B14F-4D97-AF65-F5344CB8AC3E}">
        <p14:creationId xmlns:p14="http://schemas.microsoft.com/office/powerpoint/2010/main" val="363964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60960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78149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7" name="Picture 6"/>
          <p:cNvPicPr/>
          <p:nvPr userDrawn="1"/>
        </p:nvPicPr>
        <p:blipFill>
          <a:blip r:embed="rId13">
            <a:extLst>
              <a:ext uri="{28A0092B-C50C-407E-A947-70E740481C1C}">
                <a14:useLocalDpi xmlns:a14="http://schemas.microsoft.com/office/drawing/2010/main" val="0"/>
              </a:ext>
            </a:extLst>
          </a:blip>
          <a:stretch>
            <a:fillRect/>
          </a:stretch>
        </p:blipFill>
        <p:spPr>
          <a:xfrm>
            <a:off x="6780166" y="279791"/>
            <a:ext cx="1906634" cy="591186"/>
          </a:xfrm>
          <a:prstGeom prst="rect">
            <a:avLst/>
          </a:prstGeom>
        </p:spPr>
      </p:pic>
    </p:spTree>
    <p:extLst>
      <p:ext uri="{BB962C8B-B14F-4D97-AF65-F5344CB8AC3E}">
        <p14:creationId xmlns:p14="http://schemas.microsoft.com/office/powerpoint/2010/main" val="2385046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Mathematical Resilience &amp; Further Education</a:t>
            </a:r>
            <a:endParaRPr lang="en-US" dirty="0"/>
          </a:p>
        </p:txBody>
      </p:sp>
      <p:sp>
        <p:nvSpPr>
          <p:cNvPr id="3" name="Subtitle 2"/>
          <p:cNvSpPr>
            <a:spLocks noGrp="1"/>
          </p:cNvSpPr>
          <p:nvPr>
            <p:ph type="subTitle" idx="1"/>
          </p:nvPr>
        </p:nvSpPr>
        <p:spPr>
          <a:xfrm>
            <a:off x="1948400" y="3875908"/>
            <a:ext cx="5479878" cy="1752600"/>
          </a:xfrm>
        </p:spPr>
        <p:txBody>
          <a:bodyPr/>
          <a:lstStyle/>
          <a:p>
            <a:r>
              <a:rPr lang="en-US" dirty="0" smtClean="0"/>
              <a:t>6</a:t>
            </a:r>
            <a:r>
              <a:rPr lang="en-US" baseline="30000" dirty="0" smtClean="0"/>
              <a:t>th</a:t>
            </a:r>
            <a:r>
              <a:rPr lang="en-US" dirty="0" smtClean="0"/>
              <a:t> March, 2016</a:t>
            </a:r>
          </a:p>
          <a:p>
            <a:r>
              <a:rPr lang="en-US" dirty="0" smtClean="0"/>
              <a:t>Steve Pardoe, Jane Marsh &amp; Karen Walker</a:t>
            </a:r>
            <a:endParaRPr lang="en-US" dirty="0"/>
          </a:p>
        </p:txBody>
      </p:sp>
    </p:spTree>
    <p:extLst>
      <p:ext uri="{BB962C8B-B14F-4D97-AF65-F5344CB8AC3E}">
        <p14:creationId xmlns:p14="http://schemas.microsoft.com/office/powerpoint/2010/main" val="1056601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Introduction to MR</a:t>
            </a:r>
            <a:endParaRPr lang="en-US" dirty="0"/>
          </a:p>
        </p:txBody>
      </p:sp>
      <p:sp>
        <p:nvSpPr>
          <p:cNvPr id="3" name="Content Placeholder 2"/>
          <p:cNvSpPr>
            <a:spLocks noGrp="1"/>
          </p:cNvSpPr>
          <p:nvPr>
            <p:ph idx="1"/>
          </p:nvPr>
        </p:nvSpPr>
        <p:spPr>
          <a:xfrm>
            <a:off x="457201" y="1434888"/>
            <a:ext cx="8229600" cy="4781496"/>
          </a:xfrm>
        </p:spPr>
        <p:txBody>
          <a:bodyPr>
            <a:normAutofit fontScale="92500"/>
          </a:bodyPr>
          <a:lstStyle/>
          <a:p>
            <a:pPr>
              <a:spcAft>
                <a:spcPts val="600"/>
              </a:spcAft>
            </a:pPr>
            <a:r>
              <a:rPr lang="en-US" dirty="0" smtClean="0"/>
              <a:t>1-day course aimed at all teaching maths in the sector</a:t>
            </a:r>
          </a:p>
          <a:p>
            <a:pPr>
              <a:spcAft>
                <a:spcPts val="600"/>
              </a:spcAft>
            </a:pPr>
            <a:r>
              <a:rPr lang="en-US" dirty="0" smtClean="0"/>
              <a:t>Examines affective barriers to maths learning</a:t>
            </a:r>
          </a:p>
          <a:p>
            <a:pPr>
              <a:spcAft>
                <a:spcPts val="600"/>
              </a:spcAft>
            </a:pPr>
            <a:r>
              <a:rPr lang="en-US" dirty="0" smtClean="0"/>
              <a:t>Introduces growth zone model &amp; construct of MR</a:t>
            </a:r>
          </a:p>
          <a:p>
            <a:pPr>
              <a:spcAft>
                <a:spcPts val="600"/>
              </a:spcAft>
            </a:pPr>
            <a:r>
              <a:rPr lang="en-US" dirty="0" smtClean="0"/>
              <a:t>Models ‘accessible’ activities &amp; asks participants to reflect on their affective responses</a:t>
            </a:r>
          </a:p>
          <a:p>
            <a:pPr>
              <a:spcAft>
                <a:spcPts val="600"/>
              </a:spcAft>
            </a:pPr>
            <a:r>
              <a:rPr lang="en-US" dirty="0" smtClean="0"/>
              <a:t>7 courses delivered since December – to over 100 teachers – with more courses arranged</a:t>
            </a:r>
            <a:endParaRPr lang="en-US" dirty="0"/>
          </a:p>
        </p:txBody>
      </p:sp>
    </p:spTree>
    <p:extLst>
      <p:ext uri="{BB962C8B-B14F-4D97-AF65-F5344CB8AC3E}">
        <p14:creationId xmlns:p14="http://schemas.microsoft.com/office/powerpoint/2010/main" val="3691583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Developing MR </a:t>
            </a:r>
            <a:endParaRPr lang="en-US" i="1" dirty="0"/>
          </a:p>
        </p:txBody>
      </p:sp>
      <p:sp>
        <p:nvSpPr>
          <p:cNvPr id="3" name="Content Placeholder 2"/>
          <p:cNvSpPr>
            <a:spLocks noGrp="1"/>
          </p:cNvSpPr>
          <p:nvPr>
            <p:ph idx="1"/>
          </p:nvPr>
        </p:nvSpPr>
        <p:spPr>
          <a:xfrm>
            <a:off x="457201" y="1452283"/>
            <a:ext cx="8229600" cy="4781496"/>
          </a:xfrm>
        </p:spPr>
        <p:txBody>
          <a:bodyPr>
            <a:normAutofit fontScale="92500" lnSpcReduction="20000"/>
          </a:bodyPr>
          <a:lstStyle/>
          <a:p>
            <a:pPr>
              <a:lnSpc>
                <a:spcPct val="110000"/>
              </a:lnSpc>
              <a:spcAft>
                <a:spcPts val="600"/>
              </a:spcAft>
            </a:pPr>
            <a:r>
              <a:rPr lang="en-US" dirty="0" smtClean="0"/>
              <a:t>4-day course, co-led by maths specialist &amp; coaching specialist</a:t>
            </a:r>
          </a:p>
          <a:p>
            <a:pPr>
              <a:lnSpc>
                <a:spcPct val="110000"/>
              </a:lnSpc>
              <a:spcAft>
                <a:spcPts val="600"/>
              </a:spcAft>
            </a:pPr>
            <a:r>
              <a:rPr lang="en-US" dirty="0"/>
              <a:t>T</a:t>
            </a:r>
            <a:r>
              <a:rPr lang="en-US" dirty="0" smtClean="0"/>
              <a:t>argeting particularly teachers with low maths confidence who are being asked to teach maths</a:t>
            </a:r>
          </a:p>
          <a:p>
            <a:pPr>
              <a:lnSpc>
                <a:spcPct val="110000"/>
              </a:lnSpc>
              <a:spcAft>
                <a:spcPts val="600"/>
              </a:spcAft>
            </a:pPr>
            <a:r>
              <a:rPr lang="en-US" dirty="0" smtClean="0"/>
              <a:t>MR approaches modeled in a safe &amp; supportive environment</a:t>
            </a:r>
          </a:p>
          <a:p>
            <a:pPr>
              <a:lnSpc>
                <a:spcPct val="110000"/>
              </a:lnSpc>
              <a:spcAft>
                <a:spcPts val="600"/>
              </a:spcAft>
            </a:pPr>
            <a:r>
              <a:rPr lang="en-US" dirty="0" smtClean="0"/>
              <a:t>Awareness of coaching approaches included</a:t>
            </a:r>
          </a:p>
          <a:p>
            <a:pPr>
              <a:lnSpc>
                <a:spcPct val="110000"/>
              </a:lnSpc>
              <a:spcAft>
                <a:spcPts val="600"/>
              </a:spcAft>
            </a:pPr>
            <a:r>
              <a:rPr lang="en-US" dirty="0" smtClean="0"/>
              <a:t>3 courses started since January – over 40 teachers participated</a:t>
            </a:r>
          </a:p>
          <a:p>
            <a:endParaRPr lang="en-US" dirty="0"/>
          </a:p>
        </p:txBody>
      </p:sp>
    </p:spTree>
    <p:extLst>
      <p:ext uri="{BB962C8B-B14F-4D97-AF65-F5344CB8AC3E}">
        <p14:creationId xmlns:p14="http://schemas.microsoft.com/office/powerpoint/2010/main" val="3499639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8711"/>
            <a:ext cx="8132617" cy="1143000"/>
          </a:xfrm>
        </p:spPr>
        <p:txBody>
          <a:bodyPr>
            <a:normAutofit/>
          </a:bodyPr>
          <a:lstStyle/>
          <a:p>
            <a:r>
              <a:rPr lang="en-US" dirty="0" smtClean="0"/>
              <a:t>Emotional response to numbers</a:t>
            </a:r>
            <a:endParaRPr lang="en-US" dirty="0"/>
          </a:p>
        </p:txBody>
      </p:sp>
      <p:sp>
        <p:nvSpPr>
          <p:cNvPr id="3" name="Content Placeholder 2"/>
          <p:cNvSpPr>
            <a:spLocks noGrp="1"/>
          </p:cNvSpPr>
          <p:nvPr>
            <p:ph idx="1"/>
          </p:nvPr>
        </p:nvSpPr>
        <p:spPr>
          <a:xfrm>
            <a:off x="457200" y="2002991"/>
            <a:ext cx="8229600" cy="3642736"/>
          </a:xfrm>
        </p:spPr>
        <p:txBody>
          <a:bodyPr>
            <a:normAutofit/>
          </a:bodyPr>
          <a:lstStyle/>
          <a:p>
            <a:pPr marL="0" indent="0">
              <a:buNone/>
            </a:pPr>
            <a:r>
              <a:rPr lang="en-US" dirty="0" smtClean="0"/>
              <a:t>Individually:</a:t>
            </a:r>
          </a:p>
          <a:p>
            <a:r>
              <a:rPr lang="en-US" dirty="0" smtClean="0"/>
              <a:t>Think of some numbers and place them in the appropriate place in the top half of the table</a:t>
            </a:r>
          </a:p>
          <a:p>
            <a:pPr marL="0" indent="0">
              <a:buNone/>
            </a:pPr>
            <a:r>
              <a:rPr lang="en-US" dirty="0" smtClean="0"/>
              <a:t>With the person next to you:</a:t>
            </a:r>
          </a:p>
          <a:p>
            <a:r>
              <a:rPr lang="en-US" dirty="0" smtClean="0"/>
              <a:t>Share your entries and discuss why you placed them where you did</a:t>
            </a:r>
            <a:endParaRPr lang="en-US" dirty="0"/>
          </a:p>
        </p:txBody>
      </p:sp>
      <p:pic>
        <p:nvPicPr>
          <p:cNvPr id="6" name="yui_3_5_1_2_1456829131396_735" descr="https://dissertationcanada1.files.wordpress.com/2014/09/1.jpg"/>
          <p:cNvPicPr/>
          <p:nvPr/>
        </p:nvPicPr>
        <p:blipFill rotWithShape="1">
          <a:blip r:embed="rId2">
            <a:extLst>
              <a:ext uri="{28A0092B-C50C-407E-A947-70E740481C1C}">
                <a14:useLocalDpi xmlns:a14="http://schemas.microsoft.com/office/drawing/2010/main" val="0"/>
              </a:ext>
            </a:extLst>
          </a:blip>
          <a:srcRect l="77076" t="46311" r="1993" b="10705"/>
          <a:stretch/>
        </p:blipFill>
        <p:spPr bwMode="auto">
          <a:xfrm>
            <a:off x="6945456" y="5257800"/>
            <a:ext cx="1200150" cy="1600200"/>
          </a:xfrm>
          <a:prstGeom prst="rect">
            <a:avLst/>
          </a:prstGeom>
          <a:noFill/>
          <a:ln>
            <a:noFill/>
          </a:ln>
          <a:extLst>
            <a:ext uri="{53640926-AAD7-44d8-BBD7-CCE9431645EC}">
              <a14:shadowObscured xmlns:a14="http://schemas.microsoft.com/office/drawing/2010/main" xmlns=""/>
            </a:ext>
          </a:extLst>
        </p:spPr>
      </p:pic>
      <p:pic>
        <p:nvPicPr>
          <p:cNvPr id="7" name="yui_3_5_1_2_1456829131396_735" descr="https://dissertationcanada1.files.wordpress.com/2014/09/1.jpg"/>
          <p:cNvPicPr/>
          <p:nvPr/>
        </p:nvPicPr>
        <p:blipFill rotWithShape="1">
          <a:blip r:embed="rId2">
            <a:extLst>
              <a:ext uri="{28A0092B-C50C-407E-A947-70E740481C1C}">
                <a14:useLocalDpi xmlns:a14="http://schemas.microsoft.com/office/drawing/2010/main" val="0"/>
              </a:ext>
            </a:extLst>
          </a:blip>
          <a:srcRect l="19601" r="60299" b="58039"/>
          <a:stretch/>
        </p:blipFill>
        <p:spPr bwMode="auto">
          <a:xfrm>
            <a:off x="4730027" y="5026458"/>
            <a:ext cx="1152525" cy="1562100"/>
          </a:xfrm>
          <a:prstGeom prst="rect">
            <a:avLst/>
          </a:prstGeom>
          <a:noFill/>
          <a:ln>
            <a:noFill/>
          </a:ln>
          <a:extLst>
            <a:ext uri="{53640926-AAD7-44d8-BBD7-CCE9431645EC}">
              <a14:shadowObscured xmlns:a14="http://schemas.microsoft.com/office/drawing/2010/main" xmlns=""/>
            </a:ext>
          </a:extLst>
        </p:spPr>
      </p:pic>
      <p:pic>
        <p:nvPicPr>
          <p:cNvPr id="8" name="yui_3_5_1_2_1456829131396_735" descr="https://dissertationcanada1.files.wordpress.com/2014/09/1.jpg"/>
          <p:cNvPicPr/>
          <p:nvPr/>
        </p:nvPicPr>
        <p:blipFill rotWithShape="1">
          <a:blip r:embed="rId2">
            <a:extLst>
              <a:ext uri="{28A0092B-C50C-407E-A947-70E740481C1C}">
                <a14:useLocalDpi xmlns:a14="http://schemas.microsoft.com/office/drawing/2010/main" val="0"/>
              </a:ext>
            </a:extLst>
          </a:blip>
          <a:srcRect l="21428" t="47335" r="57974" b="12240"/>
          <a:stretch/>
        </p:blipFill>
        <p:spPr bwMode="auto">
          <a:xfrm>
            <a:off x="5782541" y="4893252"/>
            <a:ext cx="1181100" cy="150495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892805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a:xfrm>
            <a:off x="457201" y="1364674"/>
            <a:ext cx="8229600" cy="5302126"/>
          </a:xfrm>
        </p:spPr>
        <p:txBody>
          <a:bodyPr>
            <a:normAutofit/>
          </a:bodyPr>
          <a:lstStyle/>
          <a:p>
            <a:pPr marL="0" indent="0">
              <a:buNone/>
            </a:pPr>
            <a:r>
              <a:rPr lang="en-US" sz="2800" dirty="0" smtClean="0"/>
              <a:t>Beth (not her real name)</a:t>
            </a:r>
          </a:p>
          <a:p>
            <a:r>
              <a:rPr lang="en-US" sz="2800" dirty="0" smtClean="0"/>
              <a:t>Woman approaching 50</a:t>
            </a:r>
          </a:p>
          <a:p>
            <a:r>
              <a:rPr lang="en-US" sz="2800" dirty="0" smtClean="0"/>
              <a:t>Health &amp; Social Care Assessor</a:t>
            </a:r>
          </a:p>
          <a:p>
            <a:r>
              <a:rPr lang="en-US" sz="2800" dirty="0" smtClean="0"/>
              <a:t>Enrolled on the </a:t>
            </a:r>
            <a:r>
              <a:rPr lang="en-US" sz="2800" dirty="0" err="1" smtClean="0"/>
              <a:t>Maths</a:t>
            </a:r>
            <a:r>
              <a:rPr lang="en-US" sz="2800" dirty="0" smtClean="0"/>
              <a:t> Resilience course</a:t>
            </a:r>
          </a:p>
          <a:p>
            <a:r>
              <a:rPr lang="en-US" sz="2800" dirty="0" smtClean="0"/>
              <a:t>Self declared - ‘</a:t>
            </a:r>
            <a:r>
              <a:rPr lang="en-US" sz="2800" i="1" dirty="0" smtClean="0"/>
              <a:t>I hate </a:t>
            </a:r>
            <a:r>
              <a:rPr lang="en-US" sz="2800" i="1" dirty="0" err="1" smtClean="0"/>
              <a:t>maths</a:t>
            </a:r>
            <a:r>
              <a:rPr lang="en-US" sz="2800" dirty="0" smtClean="0"/>
              <a:t>’</a:t>
            </a:r>
          </a:p>
          <a:p>
            <a:pPr marL="0" indent="0">
              <a:buNone/>
            </a:pPr>
            <a:r>
              <a:rPr lang="en-US" sz="2800" dirty="0" smtClean="0"/>
              <a:t>Clare (not her real name)</a:t>
            </a:r>
          </a:p>
          <a:p>
            <a:r>
              <a:rPr lang="en-US" sz="2800" dirty="0" smtClean="0"/>
              <a:t>Early 40s</a:t>
            </a:r>
          </a:p>
          <a:p>
            <a:r>
              <a:rPr lang="en-US" sz="2800" dirty="0"/>
              <a:t>Health </a:t>
            </a:r>
            <a:r>
              <a:rPr lang="en-US" sz="2800" dirty="0" smtClean="0"/>
              <a:t>&amp; </a:t>
            </a:r>
            <a:r>
              <a:rPr lang="en-US" sz="2800" dirty="0"/>
              <a:t>Social Care Assessor</a:t>
            </a:r>
          </a:p>
          <a:p>
            <a:r>
              <a:rPr lang="en-US" sz="2800" dirty="0"/>
              <a:t>Enrolled on the </a:t>
            </a:r>
            <a:r>
              <a:rPr lang="en-US" sz="2800" dirty="0" err="1"/>
              <a:t>Maths</a:t>
            </a:r>
            <a:r>
              <a:rPr lang="en-US" sz="2800" dirty="0"/>
              <a:t> Resilience course</a:t>
            </a:r>
          </a:p>
          <a:p>
            <a:r>
              <a:rPr lang="en-US" sz="2800" dirty="0" smtClean="0"/>
              <a:t>A self declared ‘</a:t>
            </a:r>
            <a:r>
              <a:rPr lang="en-US" sz="2800" i="1" dirty="0" err="1" smtClean="0"/>
              <a:t>maths</a:t>
            </a:r>
            <a:r>
              <a:rPr lang="en-US" sz="2800" i="1" dirty="0" smtClean="0"/>
              <a:t> phobic</a:t>
            </a:r>
            <a:r>
              <a:rPr lang="en-US" sz="2800" dirty="0" smtClean="0"/>
              <a:t>’</a:t>
            </a:r>
            <a:endParaRPr lang="en-US" sz="2800" dirty="0"/>
          </a:p>
        </p:txBody>
      </p:sp>
    </p:spTree>
    <p:extLst>
      <p:ext uri="{BB962C8B-B14F-4D97-AF65-F5344CB8AC3E}">
        <p14:creationId xmlns:p14="http://schemas.microsoft.com/office/powerpoint/2010/main" val="163384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5694217" cy="1143000"/>
          </a:xfrm>
          <a:solidFill>
            <a:schemeClr val="accent1">
              <a:lumMod val="20000"/>
              <a:lumOff val="80000"/>
            </a:schemeClr>
          </a:solidFill>
        </p:spPr>
        <p:txBody>
          <a:bodyPr>
            <a:normAutofit fontScale="90000"/>
          </a:bodyPr>
          <a:lstStyle/>
          <a:p>
            <a:r>
              <a:rPr lang="en-GB" dirty="0" smtClean="0"/>
              <a:t>Primary school experience</a:t>
            </a:r>
            <a:endParaRPr lang="en-GB" dirty="0"/>
          </a:p>
        </p:txBody>
      </p:sp>
      <p:grpSp>
        <p:nvGrpSpPr>
          <p:cNvPr id="7" name="Group 6"/>
          <p:cNvGrpSpPr/>
          <p:nvPr/>
        </p:nvGrpSpPr>
        <p:grpSpPr>
          <a:xfrm>
            <a:off x="376515" y="2106392"/>
            <a:ext cx="4987637" cy="775855"/>
            <a:chOff x="831274" y="1814944"/>
            <a:chExt cx="7841672" cy="775855"/>
          </a:xfrm>
          <a:solidFill>
            <a:schemeClr val="accent3">
              <a:lumMod val="20000"/>
              <a:lumOff val="80000"/>
            </a:schemeClr>
          </a:solidFill>
        </p:grpSpPr>
        <p:sp>
          <p:nvSpPr>
            <p:cNvPr id="5" name="Hexagon 4"/>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70887" y="1972038"/>
              <a:ext cx="7254394"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Asked to be shown everything twice </a:t>
              </a:r>
              <a:endParaRPr lang="en-GB" sz="2000" dirty="0">
                <a:latin typeface="Arial" panose="020B0604020202020204" pitchFamily="34" charset="0"/>
                <a:cs typeface="Arial" panose="020B0604020202020204" pitchFamily="34" charset="0"/>
              </a:endParaRPr>
            </a:p>
          </p:txBody>
        </p:sp>
      </p:grpSp>
      <p:grpSp>
        <p:nvGrpSpPr>
          <p:cNvPr id="22" name="Group 21"/>
          <p:cNvGrpSpPr/>
          <p:nvPr/>
        </p:nvGrpSpPr>
        <p:grpSpPr>
          <a:xfrm>
            <a:off x="387927" y="3228108"/>
            <a:ext cx="4987637" cy="775855"/>
            <a:chOff x="831274" y="1814944"/>
            <a:chExt cx="7841672" cy="775855"/>
          </a:xfrm>
          <a:solidFill>
            <a:schemeClr val="accent3">
              <a:lumMod val="20000"/>
              <a:lumOff val="80000"/>
            </a:schemeClr>
          </a:solidFill>
        </p:grpSpPr>
        <p:sp>
          <p:nvSpPr>
            <p:cNvPr id="23" name="Hexagon 22"/>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117442"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B</a:t>
              </a:r>
              <a:r>
                <a:rPr lang="en-GB" sz="240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Was ‘beside herself’ if she got crosses</a:t>
              </a:r>
              <a:endParaRPr lang="en-GB" dirty="0">
                <a:latin typeface="Arial" panose="020B0604020202020204" pitchFamily="34" charset="0"/>
                <a:cs typeface="Arial" panose="020B0604020202020204" pitchFamily="34" charset="0"/>
              </a:endParaRPr>
            </a:p>
          </p:txBody>
        </p:sp>
      </p:grpSp>
      <p:grpSp>
        <p:nvGrpSpPr>
          <p:cNvPr id="25" name="Group 24"/>
          <p:cNvGrpSpPr/>
          <p:nvPr/>
        </p:nvGrpSpPr>
        <p:grpSpPr>
          <a:xfrm>
            <a:off x="376517" y="4391890"/>
            <a:ext cx="4987637" cy="775855"/>
            <a:chOff x="831274" y="1814944"/>
            <a:chExt cx="7841672" cy="775855"/>
          </a:xfrm>
          <a:solidFill>
            <a:schemeClr val="accent3">
              <a:lumMod val="20000"/>
              <a:lumOff val="80000"/>
            </a:schemeClr>
          </a:solidFill>
        </p:grpSpPr>
        <p:sp>
          <p:nvSpPr>
            <p:cNvPr id="26" name="Hexagon 25"/>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1070884" y="1972038"/>
              <a:ext cx="7254394"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C</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Loved maths from Day 1</a:t>
              </a:r>
              <a:endParaRPr lang="en-GB" sz="2000" dirty="0">
                <a:latin typeface="Arial" panose="020B0604020202020204" pitchFamily="34" charset="0"/>
                <a:cs typeface="Arial" panose="020B0604020202020204" pitchFamily="34" charset="0"/>
              </a:endParaRPr>
            </a:p>
          </p:txBody>
        </p:sp>
      </p:grpSp>
      <p:grpSp>
        <p:nvGrpSpPr>
          <p:cNvPr id="28" name="Group 27"/>
          <p:cNvGrpSpPr/>
          <p:nvPr/>
        </p:nvGrpSpPr>
        <p:grpSpPr>
          <a:xfrm>
            <a:off x="376519" y="5472544"/>
            <a:ext cx="4987637" cy="775855"/>
            <a:chOff x="831274" y="1814944"/>
            <a:chExt cx="7841672" cy="775855"/>
          </a:xfrm>
          <a:solidFill>
            <a:schemeClr val="accent3">
              <a:lumMod val="20000"/>
              <a:lumOff val="80000"/>
            </a:schemeClr>
          </a:solidFill>
        </p:grpSpPr>
        <p:sp>
          <p:nvSpPr>
            <p:cNvPr id="29" name="Hexagon 28"/>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135378"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Can’t remember anything about it</a:t>
              </a:r>
              <a:endParaRPr lang="en-GB" sz="2000" dirty="0">
                <a:latin typeface="Arial" panose="020B0604020202020204" pitchFamily="34" charset="0"/>
                <a:cs typeface="Arial" panose="020B0604020202020204" pitchFamily="34" charset="0"/>
              </a:endParaRPr>
            </a:p>
          </p:txBody>
        </p:sp>
      </p:grpSp>
      <p:sp>
        <p:nvSpPr>
          <p:cNvPr id="31" name="TextBox 30"/>
          <p:cNvSpPr txBox="1"/>
          <p:nvPr/>
        </p:nvSpPr>
        <p:spPr>
          <a:xfrm>
            <a:off x="574693" y="3385201"/>
            <a:ext cx="4522554" cy="461665"/>
          </a:xfrm>
          <a:prstGeom prst="rect">
            <a:avLst/>
          </a:prstGeom>
          <a:solidFill>
            <a:srgbClr val="FFFF00"/>
          </a:solidFill>
        </p:spPr>
        <p:txBody>
          <a:bodyPr wrap="square" rtlCol="0">
            <a:spAutoFit/>
          </a:bodyPr>
          <a:lstStyle/>
          <a:p>
            <a:r>
              <a:rPr lang="en-GB" sz="2400" dirty="0" smtClean="0">
                <a:latin typeface="Arial" panose="020B0604020202020204" pitchFamily="34" charset="0"/>
                <a:cs typeface="Arial" panose="020B0604020202020204" pitchFamily="34" charset="0"/>
              </a:rPr>
              <a:t>B. </a:t>
            </a:r>
            <a:r>
              <a:rPr lang="en-GB" dirty="0" smtClean="0">
                <a:latin typeface="Arial" panose="020B0604020202020204" pitchFamily="34" charset="0"/>
                <a:cs typeface="Arial" panose="020B0604020202020204" pitchFamily="34" charset="0"/>
              </a:rPr>
              <a:t>Was ‘beside’ herself if she got crosses</a:t>
            </a:r>
            <a:endParaRPr lang="en-GB" dirty="0">
              <a:latin typeface="Arial" panose="020B0604020202020204" pitchFamily="34" charset="0"/>
              <a:cs typeface="Arial" panose="020B0604020202020204" pitchFamily="34" charset="0"/>
            </a:endParaRPr>
          </a:p>
        </p:txBody>
      </p:sp>
      <p:pic>
        <p:nvPicPr>
          <p:cNvPr id="1026" name="Picture 2" descr="http://upload.wikimedia.org/wikipedia/commons/2/2e/Egham_Hythe%2C_Hythe_Primary_School_-_geograph.org.uk_-_913225.jpg"/>
          <p:cNvPicPr>
            <a:picLocks noChangeAspect="1" noChangeArrowheads="1"/>
          </p:cNvPicPr>
          <p:nvPr/>
        </p:nvPicPr>
        <p:blipFill rotWithShape="1">
          <a:blip r:embed="rId2">
            <a:extLst>
              <a:ext uri="{28A0092B-C50C-407E-A947-70E740481C1C}">
                <a14:useLocalDpi xmlns:a14="http://schemas.microsoft.com/office/drawing/2010/main" val="0"/>
              </a:ext>
            </a:extLst>
          </a:blip>
          <a:srcRect l="41312" r="16643"/>
          <a:stretch/>
        </p:blipFill>
        <p:spPr bwMode="auto">
          <a:xfrm>
            <a:off x="6303819" y="1717963"/>
            <a:ext cx="2563091"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855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92982" cy="1143000"/>
          </a:xfrm>
          <a:solidFill>
            <a:schemeClr val="accent1">
              <a:lumMod val="20000"/>
              <a:lumOff val="80000"/>
            </a:schemeClr>
          </a:solidFill>
        </p:spPr>
        <p:txBody>
          <a:bodyPr>
            <a:normAutofit fontScale="90000"/>
          </a:bodyPr>
          <a:lstStyle/>
          <a:p>
            <a:r>
              <a:rPr lang="en-GB" dirty="0" smtClean="0"/>
              <a:t>Secondary school experience</a:t>
            </a:r>
            <a:endParaRPr lang="en-GB" dirty="0"/>
          </a:p>
        </p:txBody>
      </p:sp>
      <p:grpSp>
        <p:nvGrpSpPr>
          <p:cNvPr id="7" name="Group 6"/>
          <p:cNvGrpSpPr/>
          <p:nvPr/>
        </p:nvGrpSpPr>
        <p:grpSpPr>
          <a:xfrm>
            <a:off x="376515" y="2106392"/>
            <a:ext cx="4987637" cy="775855"/>
            <a:chOff x="831274" y="1814944"/>
            <a:chExt cx="7841672" cy="775855"/>
          </a:xfrm>
          <a:solidFill>
            <a:schemeClr val="accent3">
              <a:lumMod val="20000"/>
              <a:lumOff val="80000"/>
            </a:schemeClr>
          </a:solidFill>
        </p:grpSpPr>
        <p:sp>
          <p:nvSpPr>
            <p:cNvPr id="5" name="Hexagon 4"/>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70887" y="1972038"/>
              <a:ext cx="7254394"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Mother got her put on report </a:t>
              </a:r>
              <a:endParaRPr lang="en-GB" sz="2000" dirty="0">
                <a:latin typeface="Arial" panose="020B0604020202020204" pitchFamily="34" charset="0"/>
                <a:cs typeface="Arial" panose="020B0604020202020204" pitchFamily="34" charset="0"/>
              </a:endParaRPr>
            </a:p>
          </p:txBody>
        </p:sp>
      </p:grpSp>
      <p:grpSp>
        <p:nvGrpSpPr>
          <p:cNvPr id="22" name="Group 21"/>
          <p:cNvGrpSpPr/>
          <p:nvPr/>
        </p:nvGrpSpPr>
        <p:grpSpPr>
          <a:xfrm>
            <a:off x="387927" y="3228108"/>
            <a:ext cx="4987637" cy="775855"/>
            <a:chOff x="831274" y="1814944"/>
            <a:chExt cx="7841672" cy="775855"/>
          </a:xfrm>
          <a:solidFill>
            <a:schemeClr val="accent3">
              <a:lumMod val="20000"/>
              <a:lumOff val="80000"/>
            </a:schemeClr>
          </a:solidFill>
        </p:grpSpPr>
        <p:sp>
          <p:nvSpPr>
            <p:cNvPr id="23" name="Hexagon 22"/>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117442"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B</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Kept a low profile</a:t>
              </a:r>
              <a:endParaRPr lang="en-GB" sz="2000" dirty="0">
                <a:latin typeface="Arial" panose="020B0604020202020204" pitchFamily="34" charset="0"/>
                <a:cs typeface="Arial" panose="020B0604020202020204" pitchFamily="34" charset="0"/>
              </a:endParaRPr>
            </a:p>
          </p:txBody>
        </p:sp>
      </p:grpSp>
      <p:grpSp>
        <p:nvGrpSpPr>
          <p:cNvPr id="25" name="Group 24"/>
          <p:cNvGrpSpPr/>
          <p:nvPr/>
        </p:nvGrpSpPr>
        <p:grpSpPr>
          <a:xfrm>
            <a:off x="376517" y="4391890"/>
            <a:ext cx="4987637" cy="775855"/>
            <a:chOff x="831274" y="1814944"/>
            <a:chExt cx="7841672" cy="775855"/>
          </a:xfrm>
          <a:solidFill>
            <a:schemeClr val="accent3">
              <a:lumMod val="20000"/>
              <a:lumOff val="80000"/>
            </a:schemeClr>
          </a:solidFill>
        </p:grpSpPr>
        <p:sp>
          <p:nvSpPr>
            <p:cNvPr id="26" name="Hexagon 25"/>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1070884" y="1972038"/>
              <a:ext cx="7254394"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C</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Scared to death of the teacher</a:t>
              </a:r>
              <a:endParaRPr lang="en-GB" sz="2000" dirty="0">
                <a:latin typeface="Arial" panose="020B0604020202020204" pitchFamily="34" charset="0"/>
                <a:cs typeface="Arial" panose="020B0604020202020204" pitchFamily="34" charset="0"/>
              </a:endParaRPr>
            </a:p>
          </p:txBody>
        </p:sp>
      </p:grpSp>
      <p:grpSp>
        <p:nvGrpSpPr>
          <p:cNvPr id="28" name="Group 27"/>
          <p:cNvGrpSpPr/>
          <p:nvPr/>
        </p:nvGrpSpPr>
        <p:grpSpPr>
          <a:xfrm>
            <a:off x="376519" y="5472544"/>
            <a:ext cx="4987637" cy="775855"/>
            <a:chOff x="831274" y="1814944"/>
            <a:chExt cx="7841672" cy="775855"/>
          </a:xfrm>
          <a:solidFill>
            <a:schemeClr val="accent3">
              <a:lumMod val="20000"/>
              <a:lumOff val="80000"/>
            </a:schemeClr>
          </a:solidFill>
        </p:grpSpPr>
        <p:sp>
          <p:nvSpPr>
            <p:cNvPr id="29" name="Hexagon 28"/>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135378"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Sat her GCSE and got a ‘C’</a:t>
              </a:r>
              <a:endParaRPr lang="en-GB" sz="2000" dirty="0">
                <a:latin typeface="Arial" panose="020B0604020202020204" pitchFamily="34" charset="0"/>
                <a:cs typeface="Arial" panose="020B0604020202020204" pitchFamily="34" charset="0"/>
              </a:endParaRPr>
            </a:p>
          </p:txBody>
        </p:sp>
      </p:grpSp>
      <p:pic>
        <p:nvPicPr>
          <p:cNvPr id="2050" name="Picture 2" descr="http://2.bp.blogspot.com/-OrsvKWWTJBo/UB1p44HPlLI/AAAAAAAAAXs/YjMlvFX51xI/s1600/teacher+with+st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520" y="2106392"/>
            <a:ext cx="3112585" cy="414200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569942" y="2281582"/>
            <a:ext cx="4522554" cy="461665"/>
          </a:xfrm>
          <a:prstGeom prst="rect">
            <a:avLst/>
          </a:prstGeom>
          <a:solidFill>
            <a:srgbClr val="FFFF00"/>
          </a:solidFill>
        </p:spPr>
        <p:txBody>
          <a:bodyPr wrap="square" rtlCol="0">
            <a:spAutoFit/>
          </a:bodyPr>
          <a:lstStyle/>
          <a:p>
            <a:r>
              <a:rPr lang="en-GB" sz="2400" dirty="0">
                <a:latin typeface="Arial" panose="020B0604020202020204" pitchFamily="34" charset="0"/>
                <a:cs typeface="Arial" panose="020B0604020202020204" pitchFamily="34" charset="0"/>
              </a:rPr>
              <a:t>A</a:t>
            </a:r>
            <a:r>
              <a:rPr lang="en-GB" sz="240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Mother got her put on report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8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92982" cy="1143000"/>
          </a:xfrm>
          <a:solidFill>
            <a:schemeClr val="accent1">
              <a:lumMod val="20000"/>
              <a:lumOff val="80000"/>
            </a:schemeClr>
          </a:solidFill>
        </p:spPr>
        <p:txBody>
          <a:bodyPr>
            <a:normAutofit/>
          </a:bodyPr>
          <a:lstStyle/>
          <a:p>
            <a:r>
              <a:rPr lang="en-GB" dirty="0" smtClean="0"/>
              <a:t>6</a:t>
            </a:r>
            <a:r>
              <a:rPr lang="en-GB" baseline="30000" dirty="0" smtClean="0"/>
              <a:t>th</a:t>
            </a:r>
            <a:r>
              <a:rPr lang="en-GB" dirty="0" smtClean="0"/>
              <a:t> Form experience</a:t>
            </a:r>
            <a:endParaRPr lang="en-GB" dirty="0"/>
          </a:p>
        </p:txBody>
      </p:sp>
      <p:grpSp>
        <p:nvGrpSpPr>
          <p:cNvPr id="7" name="Group 6"/>
          <p:cNvGrpSpPr/>
          <p:nvPr/>
        </p:nvGrpSpPr>
        <p:grpSpPr>
          <a:xfrm>
            <a:off x="376515" y="2106392"/>
            <a:ext cx="4987637" cy="775855"/>
            <a:chOff x="831274" y="1814944"/>
            <a:chExt cx="7841672" cy="775855"/>
          </a:xfrm>
          <a:solidFill>
            <a:schemeClr val="accent3">
              <a:lumMod val="20000"/>
              <a:lumOff val="80000"/>
            </a:schemeClr>
          </a:solidFill>
        </p:grpSpPr>
        <p:sp>
          <p:nvSpPr>
            <p:cNvPr id="5" name="Hexagon 4"/>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70887" y="1972038"/>
              <a:ext cx="7254394"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Had a fun time</a:t>
              </a:r>
              <a:endParaRPr lang="en-GB" sz="2000" dirty="0">
                <a:latin typeface="Arial" panose="020B0604020202020204" pitchFamily="34" charset="0"/>
                <a:cs typeface="Arial" panose="020B0604020202020204" pitchFamily="34" charset="0"/>
              </a:endParaRPr>
            </a:p>
          </p:txBody>
        </p:sp>
      </p:grpSp>
      <p:grpSp>
        <p:nvGrpSpPr>
          <p:cNvPr id="22" name="Group 21"/>
          <p:cNvGrpSpPr/>
          <p:nvPr/>
        </p:nvGrpSpPr>
        <p:grpSpPr>
          <a:xfrm>
            <a:off x="387927" y="3228108"/>
            <a:ext cx="4987637" cy="775855"/>
            <a:chOff x="831274" y="1814944"/>
            <a:chExt cx="7841672" cy="775855"/>
          </a:xfrm>
          <a:solidFill>
            <a:schemeClr val="accent3">
              <a:lumMod val="20000"/>
              <a:lumOff val="80000"/>
            </a:schemeClr>
          </a:solidFill>
        </p:grpSpPr>
        <p:sp>
          <p:nvSpPr>
            <p:cNvPr id="23" name="Hexagon 22"/>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117442"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B</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Sat her GCSE and got a ‘C’</a:t>
              </a:r>
              <a:endParaRPr lang="en-GB" sz="2000" dirty="0">
                <a:latin typeface="Arial" panose="020B0604020202020204" pitchFamily="34" charset="0"/>
                <a:cs typeface="Arial" panose="020B0604020202020204" pitchFamily="34" charset="0"/>
              </a:endParaRPr>
            </a:p>
          </p:txBody>
        </p:sp>
      </p:grpSp>
      <p:grpSp>
        <p:nvGrpSpPr>
          <p:cNvPr id="25" name="Group 24"/>
          <p:cNvGrpSpPr/>
          <p:nvPr/>
        </p:nvGrpSpPr>
        <p:grpSpPr>
          <a:xfrm>
            <a:off x="376517" y="4391890"/>
            <a:ext cx="4987637" cy="775855"/>
            <a:chOff x="831274" y="1814944"/>
            <a:chExt cx="7841672" cy="775855"/>
          </a:xfrm>
          <a:solidFill>
            <a:schemeClr val="accent3">
              <a:lumMod val="20000"/>
              <a:lumOff val="80000"/>
            </a:schemeClr>
          </a:solidFill>
        </p:grpSpPr>
        <p:sp>
          <p:nvSpPr>
            <p:cNvPr id="26" name="Hexagon 25"/>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1070884" y="1972038"/>
              <a:ext cx="7254394"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C</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Knuckled down and worked hard</a:t>
              </a:r>
              <a:endParaRPr lang="en-GB" sz="2000" dirty="0">
                <a:latin typeface="Arial" panose="020B0604020202020204" pitchFamily="34" charset="0"/>
                <a:cs typeface="Arial" panose="020B0604020202020204" pitchFamily="34" charset="0"/>
              </a:endParaRPr>
            </a:p>
          </p:txBody>
        </p:sp>
      </p:grpSp>
      <p:grpSp>
        <p:nvGrpSpPr>
          <p:cNvPr id="28" name="Group 27"/>
          <p:cNvGrpSpPr/>
          <p:nvPr/>
        </p:nvGrpSpPr>
        <p:grpSpPr>
          <a:xfrm>
            <a:off x="376519" y="5472544"/>
            <a:ext cx="4987637" cy="775855"/>
            <a:chOff x="831274" y="1814944"/>
            <a:chExt cx="7841672" cy="775855"/>
          </a:xfrm>
          <a:solidFill>
            <a:schemeClr val="accent3">
              <a:lumMod val="20000"/>
              <a:lumOff val="80000"/>
            </a:schemeClr>
          </a:solidFill>
        </p:grpSpPr>
        <p:sp>
          <p:nvSpPr>
            <p:cNvPr id="29" name="Hexagon 28"/>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135378"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Sat her GCSE and got an ‘E’</a:t>
              </a:r>
              <a:endParaRPr lang="en-GB" sz="2000" dirty="0">
                <a:latin typeface="Arial" panose="020B0604020202020204" pitchFamily="34" charset="0"/>
                <a:cs typeface="Arial" panose="020B0604020202020204" pitchFamily="34" charset="0"/>
              </a:endParaRPr>
            </a:p>
          </p:txBody>
        </p:sp>
      </p:grpSp>
      <p:pic>
        <p:nvPicPr>
          <p:cNvPr id="3074" name="Picture 2" descr="http://cliparts.co/cliparts/rTj/KoM/rTjKoMeG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765" y="2263485"/>
            <a:ext cx="2969858" cy="3827818"/>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569942" y="5629638"/>
            <a:ext cx="4522554" cy="461665"/>
          </a:xfrm>
          <a:prstGeom prst="rect">
            <a:avLst/>
          </a:prstGeom>
          <a:solidFill>
            <a:srgbClr val="FFFF00"/>
          </a:solidFill>
        </p:spPr>
        <p:txBody>
          <a:bodyPr wrap="square" rtlCol="0">
            <a:spAutoFit/>
          </a:bodyPr>
          <a:lstStyle/>
          <a:p>
            <a:r>
              <a:rPr lang="en-GB" sz="2400" dirty="0" smtClean="0">
                <a:latin typeface="Arial" panose="020B0604020202020204" pitchFamily="34" charset="0"/>
                <a:cs typeface="Arial" panose="020B0604020202020204" pitchFamily="34" charset="0"/>
              </a:rPr>
              <a:t>D. </a:t>
            </a:r>
            <a:r>
              <a:rPr lang="en-GB" dirty="0" smtClean="0">
                <a:latin typeface="Arial" panose="020B0604020202020204" pitchFamily="34" charset="0"/>
                <a:cs typeface="Arial" panose="020B0604020202020204" pitchFamily="34" charset="0"/>
              </a:rPr>
              <a:t>Sat her GCSE and got an ‘E’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23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92982" cy="1143000"/>
          </a:xfrm>
          <a:solidFill>
            <a:schemeClr val="accent1">
              <a:lumMod val="20000"/>
              <a:lumOff val="80000"/>
            </a:schemeClr>
          </a:solidFill>
        </p:spPr>
        <p:txBody>
          <a:bodyPr>
            <a:normAutofit/>
          </a:bodyPr>
          <a:lstStyle/>
          <a:p>
            <a:r>
              <a:rPr lang="en-GB" dirty="0" smtClean="0"/>
              <a:t>Further Education?</a:t>
            </a:r>
            <a:endParaRPr lang="en-GB" dirty="0"/>
          </a:p>
        </p:txBody>
      </p:sp>
      <p:grpSp>
        <p:nvGrpSpPr>
          <p:cNvPr id="7" name="Group 6"/>
          <p:cNvGrpSpPr/>
          <p:nvPr/>
        </p:nvGrpSpPr>
        <p:grpSpPr>
          <a:xfrm>
            <a:off x="376515" y="2106392"/>
            <a:ext cx="4987637" cy="775855"/>
            <a:chOff x="831274" y="1814944"/>
            <a:chExt cx="7841672" cy="775855"/>
          </a:xfrm>
          <a:solidFill>
            <a:schemeClr val="accent3">
              <a:lumMod val="20000"/>
              <a:lumOff val="80000"/>
            </a:schemeClr>
          </a:solidFill>
        </p:grpSpPr>
        <p:sp>
          <p:nvSpPr>
            <p:cNvPr id="5" name="Hexagon 4"/>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70887" y="1972038"/>
              <a:ext cx="7254394"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Enrolled on a nursing course</a:t>
              </a:r>
              <a:endParaRPr lang="en-GB" sz="2000" dirty="0">
                <a:latin typeface="Arial" panose="020B0604020202020204" pitchFamily="34" charset="0"/>
                <a:cs typeface="Arial" panose="020B0604020202020204" pitchFamily="34" charset="0"/>
              </a:endParaRPr>
            </a:p>
          </p:txBody>
        </p:sp>
      </p:grpSp>
      <p:grpSp>
        <p:nvGrpSpPr>
          <p:cNvPr id="22" name="Group 21"/>
          <p:cNvGrpSpPr/>
          <p:nvPr/>
        </p:nvGrpSpPr>
        <p:grpSpPr>
          <a:xfrm>
            <a:off x="387927" y="3228108"/>
            <a:ext cx="4987637" cy="775855"/>
            <a:chOff x="831274" y="1814944"/>
            <a:chExt cx="7841672" cy="775855"/>
          </a:xfrm>
          <a:solidFill>
            <a:schemeClr val="accent3">
              <a:lumMod val="20000"/>
              <a:lumOff val="80000"/>
            </a:schemeClr>
          </a:solidFill>
        </p:grpSpPr>
        <p:sp>
          <p:nvSpPr>
            <p:cNvPr id="23" name="Hexagon 22"/>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117442"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B</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Went from job to job</a:t>
              </a:r>
              <a:endParaRPr lang="en-GB" sz="2000" dirty="0">
                <a:latin typeface="Arial" panose="020B0604020202020204" pitchFamily="34" charset="0"/>
                <a:cs typeface="Arial" panose="020B0604020202020204" pitchFamily="34" charset="0"/>
              </a:endParaRPr>
            </a:p>
          </p:txBody>
        </p:sp>
      </p:grpSp>
      <p:grpSp>
        <p:nvGrpSpPr>
          <p:cNvPr id="25" name="Group 24"/>
          <p:cNvGrpSpPr/>
          <p:nvPr/>
        </p:nvGrpSpPr>
        <p:grpSpPr>
          <a:xfrm>
            <a:off x="376517" y="4391890"/>
            <a:ext cx="4987637" cy="775855"/>
            <a:chOff x="831274" y="1814944"/>
            <a:chExt cx="7841672" cy="775855"/>
          </a:xfrm>
          <a:solidFill>
            <a:schemeClr val="accent3">
              <a:lumMod val="20000"/>
              <a:lumOff val="80000"/>
            </a:schemeClr>
          </a:solidFill>
        </p:grpSpPr>
        <p:sp>
          <p:nvSpPr>
            <p:cNvPr id="26" name="Hexagon 25"/>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1070884" y="1972038"/>
              <a:ext cx="7254394"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C</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No way would she do further study</a:t>
              </a:r>
              <a:endParaRPr lang="en-GB" sz="2000" dirty="0">
                <a:latin typeface="Arial" panose="020B0604020202020204" pitchFamily="34" charset="0"/>
                <a:cs typeface="Arial" panose="020B0604020202020204" pitchFamily="34" charset="0"/>
              </a:endParaRPr>
            </a:p>
          </p:txBody>
        </p:sp>
      </p:grpSp>
      <p:grpSp>
        <p:nvGrpSpPr>
          <p:cNvPr id="28" name="Group 27"/>
          <p:cNvGrpSpPr/>
          <p:nvPr/>
        </p:nvGrpSpPr>
        <p:grpSpPr>
          <a:xfrm>
            <a:off x="376519" y="5472544"/>
            <a:ext cx="4987637" cy="775855"/>
            <a:chOff x="831274" y="1814944"/>
            <a:chExt cx="7841672" cy="775855"/>
          </a:xfrm>
          <a:solidFill>
            <a:schemeClr val="accent3">
              <a:lumMod val="20000"/>
              <a:lumOff val="80000"/>
            </a:schemeClr>
          </a:solidFill>
        </p:grpSpPr>
        <p:sp>
          <p:nvSpPr>
            <p:cNvPr id="29" name="Hexagon 28"/>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135378"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Decided to take her maths again</a:t>
              </a:r>
              <a:endParaRPr lang="en-GB" sz="2000" dirty="0">
                <a:latin typeface="Arial" panose="020B0604020202020204" pitchFamily="34" charset="0"/>
                <a:cs typeface="Arial" panose="020B0604020202020204" pitchFamily="34" charset="0"/>
              </a:endParaRPr>
            </a:p>
          </p:txBody>
        </p:sp>
      </p:grpSp>
      <p:sp>
        <p:nvSpPr>
          <p:cNvPr id="17" name="TextBox 16"/>
          <p:cNvSpPr txBox="1"/>
          <p:nvPr/>
        </p:nvSpPr>
        <p:spPr>
          <a:xfrm>
            <a:off x="609056" y="2263485"/>
            <a:ext cx="4522554" cy="461665"/>
          </a:xfrm>
          <a:prstGeom prst="rect">
            <a:avLst/>
          </a:prstGeom>
          <a:solidFill>
            <a:srgbClr val="FFFF00"/>
          </a:solidFill>
        </p:spPr>
        <p:txBody>
          <a:bodyPr wrap="square" rtlCol="0">
            <a:spAutoFit/>
          </a:bodyPr>
          <a:lstStyle/>
          <a:p>
            <a:r>
              <a:rPr lang="en-GB" sz="2400" dirty="0">
                <a:latin typeface="Arial" panose="020B0604020202020204" pitchFamily="34" charset="0"/>
                <a:cs typeface="Arial" panose="020B0604020202020204" pitchFamily="34" charset="0"/>
              </a:rPr>
              <a:t>A</a:t>
            </a:r>
            <a:r>
              <a:rPr lang="en-GB" sz="240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Enrolled on a nursing course</a:t>
            </a:r>
            <a:endParaRPr lang="en-GB" dirty="0">
              <a:latin typeface="Arial" panose="020B0604020202020204" pitchFamily="34" charset="0"/>
              <a:cs typeface="Arial" panose="020B0604020202020204" pitchFamily="34" charset="0"/>
            </a:endParaRPr>
          </a:p>
        </p:txBody>
      </p:sp>
      <p:pic>
        <p:nvPicPr>
          <p:cNvPr id="4100" name="Picture 4" descr="http://www.leecliffe.org.uk/wp-content/uploads/2013/05/further_educa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18960" r="35222"/>
          <a:stretch/>
        </p:blipFill>
        <p:spPr bwMode="auto">
          <a:xfrm>
            <a:off x="6103428" y="2341916"/>
            <a:ext cx="2805044" cy="35185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003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92982" cy="1143000"/>
          </a:xfrm>
          <a:solidFill>
            <a:schemeClr val="accent1">
              <a:lumMod val="20000"/>
              <a:lumOff val="80000"/>
            </a:schemeClr>
          </a:solidFill>
        </p:spPr>
        <p:txBody>
          <a:bodyPr>
            <a:normAutofit/>
          </a:bodyPr>
          <a:lstStyle/>
          <a:p>
            <a:r>
              <a:rPr lang="en-GB" dirty="0" smtClean="0"/>
              <a:t>Career Path</a:t>
            </a:r>
            <a:endParaRPr lang="en-GB" dirty="0"/>
          </a:p>
        </p:txBody>
      </p:sp>
      <p:grpSp>
        <p:nvGrpSpPr>
          <p:cNvPr id="7" name="Group 6"/>
          <p:cNvGrpSpPr/>
          <p:nvPr/>
        </p:nvGrpSpPr>
        <p:grpSpPr>
          <a:xfrm>
            <a:off x="376515" y="2106392"/>
            <a:ext cx="4987637" cy="775855"/>
            <a:chOff x="831274" y="1814944"/>
            <a:chExt cx="7841672" cy="775855"/>
          </a:xfrm>
          <a:solidFill>
            <a:schemeClr val="accent3">
              <a:lumMod val="20000"/>
              <a:lumOff val="80000"/>
            </a:schemeClr>
          </a:solidFill>
        </p:grpSpPr>
        <p:sp>
          <p:nvSpPr>
            <p:cNvPr id="5" name="Hexagon 4"/>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70887" y="1972038"/>
              <a:ext cx="7254394"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Drifted into office work</a:t>
              </a:r>
              <a:endParaRPr lang="en-GB" sz="2000" dirty="0">
                <a:latin typeface="Arial" panose="020B0604020202020204" pitchFamily="34" charset="0"/>
                <a:cs typeface="Arial" panose="020B0604020202020204" pitchFamily="34" charset="0"/>
              </a:endParaRPr>
            </a:p>
          </p:txBody>
        </p:sp>
      </p:grpSp>
      <p:grpSp>
        <p:nvGrpSpPr>
          <p:cNvPr id="22" name="Group 21"/>
          <p:cNvGrpSpPr/>
          <p:nvPr/>
        </p:nvGrpSpPr>
        <p:grpSpPr>
          <a:xfrm>
            <a:off x="387927" y="3228108"/>
            <a:ext cx="4987637" cy="775855"/>
            <a:chOff x="831274" y="1814944"/>
            <a:chExt cx="7841672" cy="775855"/>
          </a:xfrm>
          <a:solidFill>
            <a:schemeClr val="accent3">
              <a:lumMod val="20000"/>
              <a:lumOff val="80000"/>
            </a:schemeClr>
          </a:solidFill>
        </p:grpSpPr>
        <p:sp>
          <p:nvSpPr>
            <p:cNvPr id="23" name="Hexagon 22"/>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117442"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B</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Went from nursing into care homes</a:t>
              </a:r>
              <a:endParaRPr lang="en-GB" sz="2000" dirty="0">
                <a:latin typeface="Arial" panose="020B0604020202020204" pitchFamily="34" charset="0"/>
                <a:cs typeface="Arial" panose="020B0604020202020204" pitchFamily="34" charset="0"/>
              </a:endParaRPr>
            </a:p>
          </p:txBody>
        </p:sp>
      </p:grpSp>
      <p:grpSp>
        <p:nvGrpSpPr>
          <p:cNvPr id="25" name="Group 24"/>
          <p:cNvGrpSpPr/>
          <p:nvPr/>
        </p:nvGrpSpPr>
        <p:grpSpPr>
          <a:xfrm>
            <a:off x="376517" y="4391890"/>
            <a:ext cx="4987637" cy="775855"/>
            <a:chOff x="831274" y="1814944"/>
            <a:chExt cx="7841672" cy="775855"/>
          </a:xfrm>
          <a:solidFill>
            <a:schemeClr val="accent3">
              <a:lumMod val="20000"/>
              <a:lumOff val="80000"/>
            </a:schemeClr>
          </a:solidFill>
        </p:grpSpPr>
        <p:sp>
          <p:nvSpPr>
            <p:cNvPr id="26" name="Hexagon 25"/>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1070884" y="1972038"/>
              <a:ext cx="7254394"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C</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Had a successful nursing career</a:t>
              </a:r>
              <a:endParaRPr lang="en-GB" sz="2000" dirty="0">
                <a:latin typeface="Arial" panose="020B0604020202020204" pitchFamily="34" charset="0"/>
                <a:cs typeface="Arial" panose="020B0604020202020204" pitchFamily="34" charset="0"/>
              </a:endParaRPr>
            </a:p>
          </p:txBody>
        </p:sp>
      </p:grpSp>
      <p:grpSp>
        <p:nvGrpSpPr>
          <p:cNvPr id="28" name="Group 27"/>
          <p:cNvGrpSpPr/>
          <p:nvPr/>
        </p:nvGrpSpPr>
        <p:grpSpPr>
          <a:xfrm>
            <a:off x="376519" y="5472544"/>
            <a:ext cx="4987637" cy="775855"/>
            <a:chOff x="831274" y="1814944"/>
            <a:chExt cx="7841672" cy="775855"/>
          </a:xfrm>
          <a:solidFill>
            <a:schemeClr val="accent3">
              <a:lumMod val="20000"/>
              <a:lumOff val="80000"/>
            </a:schemeClr>
          </a:solidFill>
        </p:grpSpPr>
        <p:sp>
          <p:nvSpPr>
            <p:cNvPr id="29" name="Hexagon 28"/>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135378"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Got married and gave up work</a:t>
              </a:r>
              <a:endParaRPr lang="en-GB" sz="2000" dirty="0">
                <a:latin typeface="Arial" panose="020B0604020202020204" pitchFamily="34" charset="0"/>
                <a:cs typeface="Arial" panose="020B0604020202020204" pitchFamily="34" charset="0"/>
              </a:endParaRPr>
            </a:p>
          </p:txBody>
        </p:sp>
      </p:grpSp>
      <p:pic>
        <p:nvPicPr>
          <p:cNvPr id="4098" name="Picture 2" descr="http://3.bp.blogspot.com/-7YLFYlznc-Q/T6RbxdhiqJI/AAAAAAAAARI/0nlBUS_1tXs/s1600/bigstock_Full_Spectrum_Jobs_Employment__15392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497" y="2050973"/>
            <a:ext cx="3100975" cy="426924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569942" y="3385201"/>
            <a:ext cx="4522554" cy="461665"/>
          </a:xfrm>
          <a:prstGeom prst="rect">
            <a:avLst/>
          </a:prstGeom>
          <a:solidFill>
            <a:srgbClr val="FFFF00"/>
          </a:solidFill>
        </p:spPr>
        <p:txBody>
          <a:bodyPr wrap="square" rtlCol="0">
            <a:spAutoFit/>
          </a:bodyPr>
          <a:lstStyle/>
          <a:p>
            <a:r>
              <a:rPr lang="en-GB" sz="2400" dirty="0" smtClean="0">
                <a:latin typeface="Arial" panose="020B0604020202020204" pitchFamily="34" charset="0"/>
                <a:cs typeface="Arial" panose="020B0604020202020204" pitchFamily="34" charset="0"/>
              </a:rPr>
              <a:t>B. </a:t>
            </a:r>
            <a:r>
              <a:rPr lang="en-GB" dirty="0" smtClean="0">
                <a:latin typeface="Arial" panose="020B0604020202020204" pitchFamily="34" charset="0"/>
                <a:cs typeface="Arial" panose="020B0604020202020204" pitchFamily="34" charset="0"/>
              </a:rPr>
              <a:t>Went from nursing into care homes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4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92982" cy="1143000"/>
          </a:xfrm>
          <a:solidFill>
            <a:schemeClr val="accent1">
              <a:lumMod val="20000"/>
              <a:lumOff val="80000"/>
            </a:schemeClr>
          </a:solidFill>
        </p:spPr>
        <p:txBody>
          <a:bodyPr>
            <a:normAutofit/>
          </a:bodyPr>
          <a:lstStyle/>
          <a:p>
            <a:r>
              <a:rPr lang="en-GB" dirty="0" smtClean="0"/>
              <a:t>Own Business</a:t>
            </a:r>
            <a:endParaRPr lang="en-GB" dirty="0"/>
          </a:p>
        </p:txBody>
      </p:sp>
      <p:grpSp>
        <p:nvGrpSpPr>
          <p:cNvPr id="7" name="Group 6"/>
          <p:cNvGrpSpPr/>
          <p:nvPr/>
        </p:nvGrpSpPr>
        <p:grpSpPr>
          <a:xfrm>
            <a:off x="376515" y="2106392"/>
            <a:ext cx="4987637" cy="775855"/>
            <a:chOff x="831274" y="1814944"/>
            <a:chExt cx="7841672" cy="775855"/>
          </a:xfrm>
          <a:solidFill>
            <a:schemeClr val="accent3">
              <a:lumMod val="20000"/>
              <a:lumOff val="80000"/>
            </a:schemeClr>
          </a:solidFill>
        </p:grpSpPr>
        <p:sp>
          <p:nvSpPr>
            <p:cNvPr id="5" name="Hexagon 4"/>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70887" y="1972038"/>
              <a:ext cx="7254394"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No maths involved so blossomed</a:t>
              </a:r>
              <a:endParaRPr lang="en-GB" sz="2000" dirty="0">
                <a:latin typeface="Arial" panose="020B0604020202020204" pitchFamily="34" charset="0"/>
                <a:cs typeface="Arial" panose="020B0604020202020204" pitchFamily="34" charset="0"/>
              </a:endParaRPr>
            </a:p>
          </p:txBody>
        </p:sp>
      </p:grpSp>
      <p:grpSp>
        <p:nvGrpSpPr>
          <p:cNvPr id="22" name="Group 21"/>
          <p:cNvGrpSpPr/>
          <p:nvPr/>
        </p:nvGrpSpPr>
        <p:grpSpPr>
          <a:xfrm>
            <a:off x="387927" y="3228108"/>
            <a:ext cx="4987637" cy="775855"/>
            <a:chOff x="831274" y="1814944"/>
            <a:chExt cx="7841672" cy="775855"/>
          </a:xfrm>
          <a:solidFill>
            <a:schemeClr val="accent3">
              <a:lumMod val="20000"/>
              <a:lumOff val="80000"/>
            </a:schemeClr>
          </a:solidFill>
        </p:grpSpPr>
        <p:sp>
          <p:nvSpPr>
            <p:cNvPr id="23" name="Hexagon 22"/>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117442"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B</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Failed due to foreign legislation</a:t>
              </a:r>
              <a:endParaRPr lang="en-GB" sz="2000" dirty="0">
                <a:latin typeface="Arial" panose="020B0604020202020204" pitchFamily="34" charset="0"/>
                <a:cs typeface="Arial" panose="020B0604020202020204" pitchFamily="34" charset="0"/>
              </a:endParaRPr>
            </a:p>
          </p:txBody>
        </p:sp>
      </p:grpSp>
      <p:grpSp>
        <p:nvGrpSpPr>
          <p:cNvPr id="25" name="Group 24"/>
          <p:cNvGrpSpPr/>
          <p:nvPr/>
        </p:nvGrpSpPr>
        <p:grpSpPr>
          <a:xfrm>
            <a:off x="376517" y="4391890"/>
            <a:ext cx="4987637" cy="775855"/>
            <a:chOff x="831274" y="1814944"/>
            <a:chExt cx="7841672" cy="775855"/>
          </a:xfrm>
          <a:solidFill>
            <a:schemeClr val="accent3">
              <a:lumMod val="20000"/>
              <a:lumOff val="80000"/>
            </a:schemeClr>
          </a:solidFill>
        </p:grpSpPr>
        <p:sp>
          <p:nvSpPr>
            <p:cNvPr id="26" name="Hexagon 25"/>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1070884" y="1972038"/>
              <a:ext cx="7254394"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C</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Sold it to move back to the UK</a:t>
              </a:r>
              <a:endParaRPr lang="en-GB" sz="2000" dirty="0">
                <a:latin typeface="Arial" panose="020B0604020202020204" pitchFamily="34" charset="0"/>
                <a:cs typeface="Arial" panose="020B0604020202020204" pitchFamily="34" charset="0"/>
              </a:endParaRPr>
            </a:p>
          </p:txBody>
        </p:sp>
      </p:grpSp>
      <p:grpSp>
        <p:nvGrpSpPr>
          <p:cNvPr id="28" name="Group 27"/>
          <p:cNvGrpSpPr/>
          <p:nvPr/>
        </p:nvGrpSpPr>
        <p:grpSpPr>
          <a:xfrm>
            <a:off x="376519" y="5472544"/>
            <a:ext cx="4987637" cy="775855"/>
            <a:chOff x="831274" y="1814944"/>
            <a:chExt cx="7841672" cy="775855"/>
          </a:xfrm>
          <a:solidFill>
            <a:schemeClr val="accent3">
              <a:lumMod val="20000"/>
              <a:lumOff val="80000"/>
            </a:schemeClr>
          </a:solidFill>
        </p:grpSpPr>
        <p:sp>
          <p:nvSpPr>
            <p:cNvPr id="29" name="Hexagon 28"/>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135378"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Ended up with overwhelming debts</a:t>
              </a:r>
              <a:endParaRPr lang="en-GB" sz="2000" dirty="0">
                <a:latin typeface="Arial" panose="020B0604020202020204" pitchFamily="34" charset="0"/>
                <a:cs typeface="Arial" panose="020B0604020202020204" pitchFamily="34" charset="0"/>
              </a:endParaRPr>
            </a:p>
          </p:txBody>
        </p:sp>
      </p:grpSp>
      <p:sp>
        <p:nvSpPr>
          <p:cNvPr id="16" name="TextBox 15"/>
          <p:cNvSpPr txBox="1"/>
          <p:nvPr/>
        </p:nvSpPr>
        <p:spPr>
          <a:xfrm>
            <a:off x="569942" y="5629638"/>
            <a:ext cx="4522554" cy="461665"/>
          </a:xfrm>
          <a:prstGeom prst="rect">
            <a:avLst/>
          </a:prstGeom>
          <a:solidFill>
            <a:srgbClr val="FFFF00"/>
          </a:solidFill>
        </p:spPr>
        <p:txBody>
          <a:bodyPr wrap="square" rtlCol="0">
            <a:spAutoFit/>
          </a:bodyPr>
          <a:lstStyle/>
          <a:p>
            <a:r>
              <a:rPr lang="en-GB" sz="2400" dirty="0" smtClean="0">
                <a:latin typeface="Arial" panose="020B0604020202020204" pitchFamily="34" charset="0"/>
                <a:cs typeface="Arial" panose="020B0604020202020204" pitchFamily="34" charset="0"/>
              </a:rPr>
              <a:t>D. </a:t>
            </a:r>
            <a:r>
              <a:rPr lang="en-GB" dirty="0" smtClean="0">
                <a:latin typeface="Arial" panose="020B0604020202020204" pitchFamily="34" charset="0"/>
                <a:cs typeface="Arial" panose="020B0604020202020204" pitchFamily="34" charset="0"/>
              </a:rPr>
              <a:t>Ended up with overwhelming debts</a:t>
            </a:r>
            <a:endParaRPr lang="en-GB" dirty="0">
              <a:latin typeface="Arial" panose="020B0604020202020204" pitchFamily="34" charset="0"/>
              <a:cs typeface="Arial" panose="020B0604020202020204" pitchFamily="34" charset="0"/>
            </a:endParaRPr>
          </a:p>
        </p:txBody>
      </p:sp>
      <p:pic>
        <p:nvPicPr>
          <p:cNvPr id="6146" name="Picture 2" descr="http://www.mightycall.com/wp-content/uploads/2015/02/Keep-Cal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029" y="2263486"/>
            <a:ext cx="2600873" cy="34678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17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Background to FE sector</a:t>
            </a:r>
            <a:endParaRPr lang="en-US" dirty="0"/>
          </a:p>
        </p:txBody>
      </p:sp>
      <p:sp>
        <p:nvSpPr>
          <p:cNvPr id="3" name="Content Placeholder 2"/>
          <p:cNvSpPr>
            <a:spLocks noGrp="1"/>
          </p:cNvSpPr>
          <p:nvPr>
            <p:ph idx="1"/>
          </p:nvPr>
        </p:nvSpPr>
        <p:spPr>
          <a:xfrm>
            <a:off x="457200" y="1572903"/>
            <a:ext cx="8229600" cy="4808793"/>
          </a:xfrm>
        </p:spPr>
        <p:txBody>
          <a:bodyPr/>
          <a:lstStyle/>
          <a:p>
            <a:pPr>
              <a:spcAft>
                <a:spcPts val="1200"/>
              </a:spcAft>
            </a:pPr>
            <a:r>
              <a:rPr lang="en-US" dirty="0" smtClean="0"/>
              <a:t>Diverse sector covering all post-16/adult education outside of HE</a:t>
            </a:r>
          </a:p>
          <a:p>
            <a:pPr>
              <a:spcAft>
                <a:spcPts val="1200"/>
              </a:spcAft>
            </a:pPr>
            <a:r>
              <a:rPr lang="en-US" dirty="0" smtClean="0"/>
              <a:t>Focus on vocational learning for 16-19 year olds</a:t>
            </a:r>
          </a:p>
          <a:p>
            <a:pPr>
              <a:spcAft>
                <a:spcPts val="1200"/>
              </a:spcAft>
            </a:pPr>
            <a:r>
              <a:rPr lang="en-US" dirty="0" smtClean="0"/>
              <a:t>Delivered through FE colleges, independent training providers, adult education services, offender learning </a:t>
            </a:r>
            <a:r>
              <a:rPr lang="is-IS" dirty="0" smtClean="0"/>
              <a:t>… and others</a:t>
            </a:r>
            <a:endParaRPr lang="en-US" dirty="0"/>
          </a:p>
        </p:txBody>
      </p:sp>
    </p:spTree>
    <p:extLst>
      <p:ext uri="{BB962C8B-B14F-4D97-AF65-F5344CB8AC3E}">
        <p14:creationId xmlns:p14="http://schemas.microsoft.com/office/powerpoint/2010/main" val="3560438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92982" cy="1143000"/>
          </a:xfrm>
          <a:solidFill>
            <a:schemeClr val="accent1">
              <a:lumMod val="20000"/>
              <a:lumOff val="80000"/>
            </a:schemeClr>
          </a:solidFill>
        </p:spPr>
        <p:txBody>
          <a:bodyPr>
            <a:normAutofit/>
          </a:bodyPr>
          <a:lstStyle/>
          <a:p>
            <a:r>
              <a:rPr lang="en-GB" dirty="0" smtClean="0"/>
              <a:t>Life as an assessor</a:t>
            </a:r>
            <a:endParaRPr lang="en-GB" dirty="0"/>
          </a:p>
        </p:txBody>
      </p:sp>
      <p:grpSp>
        <p:nvGrpSpPr>
          <p:cNvPr id="7" name="Group 6"/>
          <p:cNvGrpSpPr/>
          <p:nvPr/>
        </p:nvGrpSpPr>
        <p:grpSpPr>
          <a:xfrm>
            <a:off x="376515" y="2106392"/>
            <a:ext cx="4987637" cy="775855"/>
            <a:chOff x="831274" y="1814944"/>
            <a:chExt cx="7841672" cy="775855"/>
          </a:xfrm>
          <a:solidFill>
            <a:schemeClr val="accent3">
              <a:lumMod val="20000"/>
              <a:lumOff val="80000"/>
            </a:schemeClr>
          </a:solidFill>
        </p:grpSpPr>
        <p:sp>
          <p:nvSpPr>
            <p:cNvPr id="5" name="Hexagon 4"/>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70887" y="1972038"/>
              <a:ext cx="7254394"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Just about managed the maths</a:t>
              </a:r>
              <a:endParaRPr lang="en-GB" sz="2000" dirty="0">
                <a:latin typeface="Arial" panose="020B0604020202020204" pitchFamily="34" charset="0"/>
                <a:cs typeface="Arial" panose="020B0604020202020204" pitchFamily="34" charset="0"/>
              </a:endParaRPr>
            </a:p>
          </p:txBody>
        </p:sp>
      </p:grpSp>
      <p:grpSp>
        <p:nvGrpSpPr>
          <p:cNvPr id="22" name="Group 21"/>
          <p:cNvGrpSpPr/>
          <p:nvPr/>
        </p:nvGrpSpPr>
        <p:grpSpPr>
          <a:xfrm>
            <a:off x="387927" y="3228108"/>
            <a:ext cx="4987637" cy="775855"/>
            <a:chOff x="831274" y="1814944"/>
            <a:chExt cx="7841672" cy="775855"/>
          </a:xfrm>
          <a:solidFill>
            <a:schemeClr val="accent3">
              <a:lumMod val="20000"/>
              <a:lumOff val="80000"/>
            </a:schemeClr>
          </a:solidFill>
        </p:grpSpPr>
        <p:sp>
          <p:nvSpPr>
            <p:cNvPr id="23" name="Hexagon 22"/>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117442" y="1972038"/>
              <a:ext cx="7272330"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B. </a:t>
              </a:r>
              <a:r>
                <a:rPr lang="en-GB" sz="2000" dirty="0" smtClean="0">
                  <a:latin typeface="Arial" panose="020B0604020202020204" pitchFamily="34" charset="0"/>
                  <a:cs typeface="Arial" panose="020B0604020202020204" pitchFamily="34" charset="0"/>
                </a:rPr>
                <a:t>Left company before maths exams</a:t>
              </a:r>
              <a:endParaRPr lang="en-GB" sz="2000" dirty="0">
                <a:latin typeface="Arial" panose="020B0604020202020204" pitchFamily="34" charset="0"/>
                <a:cs typeface="Arial" panose="020B0604020202020204" pitchFamily="34" charset="0"/>
              </a:endParaRPr>
            </a:p>
          </p:txBody>
        </p:sp>
      </p:grpSp>
      <p:grpSp>
        <p:nvGrpSpPr>
          <p:cNvPr id="25" name="Group 24"/>
          <p:cNvGrpSpPr/>
          <p:nvPr/>
        </p:nvGrpSpPr>
        <p:grpSpPr>
          <a:xfrm>
            <a:off x="376517" y="4391890"/>
            <a:ext cx="4987637" cy="775855"/>
            <a:chOff x="831274" y="1814944"/>
            <a:chExt cx="7841672" cy="775855"/>
          </a:xfrm>
          <a:solidFill>
            <a:schemeClr val="accent3">
              <a:lumMod val="20000"/>
              <a:lumOff val="80000"/>
            </a:schemeClr>
          </a:solidFill>
        </p:grpSpPr>
        <p:sp>
          <p:nvSpPr>
            <p:cNvPr id="26" name="Hexagon 25"/>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1070884" y="1972038"/>
              <a:ext cx="7254394"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C</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Gave limited support on maths</a:t>
              </a:r>
              <a:endParaRPr lang="en-GB" sz="2000" dirty="0">
                <a:latin typeface="Arial" panose="020B0604020202020204" pitchFamily="34" charset="0"/>
                <a:cs typeface="Arial" panose="020B0604020202020204" pitchFamily="34" charset="0"/>
              </a:endParaRPr>
            </a:p>
          </p:txBody>
        </p:sp>
      </p:grpSp>
      <p:grpSp>
        <p:nvGrpSpPr>
          <p:cNvPr id="28" name="Group 27"/>
          <p:cNvGrpSpPr/>
          <p:nvPr/>
        </p:nvGrpSpPr>
        <p:grpSpPr>
          <a:xfrm>
            <a:off x="376519" y="5472544"/>
            <a:ext cx="4987637" cy="775855"/>
            <a:chOff x="831274" y="1814944"/>
            <a:chExt cx="7841672" cy="775855"/>
          </a:xfrm>
          <a:solidFill>
            <a:schemeClr val="accent3">
              <a:lumMod val="20000"/>
              <a:lumOff val="80000"/>
            </a:schemeClr>
          </a:solidFill>
        </p:grpSpPr>
        <p:sp>
          <p:nvSpPr>
            <p:cNvPr id="29" name="Hexagon 28"/>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135378"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Someone else did the maths</a:t>
              </a:r>
              <a:endParaRPr lang="en-GB" sz="2000" dirty="0">
                <a:latin typeface="Arial" panose="020B0604020202020204" pitchFamily="34" charset="0"/>
                <a:cs typeface="Arial" panose="020B0604020202020204" pitchFamily="34" charset="0"/>
              </a:endParaRPr>
            </a:p>
          </p:txBody>
        </p:sp>
      </p:grpSp>
      <p:sp>
        <p:nvSpPr>
          <p:cNvPr id="16" name="TextBox 15"/>
          <p:cNvSpPr txBox="1"/>
          <p:nvPr/>
        </p:nvSpPr>
        <p:spPr>
          <a:xfrm>
            <a:off x="609056" y="3385201"/>
            <a:ext cx="4522554" cy="461665"/>
          </a:xfrm>
          <a:prstGeom prst="rect">
            <a:avLst/>
          </a:prstGeom>
          <a:solidFill>
            <a:srgbClr val="FFFF00"/>
          </a:solidFill>
        </p:spPr>
        <p:txBody>
          <a:bodyPr wrap="square" rtlCol="0">
            <a:spAutoFit/>
          </a:bodyPr>
          <a:lstStyle/>
          <a:p>
            <a:r>
              <a:rPr lang="en-GB" sz="2400" dirty="0">
                <a:latin typeface="Arial" panose="020B0604020202020204" pitchFamily="34" charset="0"/>
                <a:cs typeface="Arial" panose="020B0604020202020204" pitchFamily="34" charset="0"/>
              </a:rPr>
              <a:t>B</a:t>
            </a:r>
            <a:r>
              <a:rPr lang="en-GB" sz="240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Left company before maths exams</a:t>
            </a:r>
            <a:endParaRPr lang="en-GB" dirty="0">
              <a:latin typeface="Arial" panose="020B0604020202020204" pitchFamily="34" charset="0"/>
              <a:cs typeface="Arial" panose="020B0604020202020204" pitchFamily="34" charset="0"/>
            </a:endParaRPr>
          </a:p>
        </p:txBody>
      </p:sp>
      <p:pic>
        <p:nvPicPr>
          <p:cNvPr id="7170" name="Picture 2" descr="http://www.tphumancapital.com.au/wp-content/uploads/2014/01/Module-2-Trainer-Assessor-300x2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75" y="2882247"/>
            <a:ext cx="2857500" cy="2428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1074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92982" cy="1143000"/>
          </a:xfrm>
          <a:solidFill>
            <a:schemeClr val="accent1">
              <a:lumMod val="20000"/>
              <a:lumOff val="80000"/>
            </a:schemeClr>
          </a:solidFill>
        </p:spPr>
        <p:txBody>
          <a:bodyPr>
            <a:normAutofit/>
          </a:bodyPr>
          <a:lstStyle/>
          <a:p>
            <a:r>
              <a:rPr lang="en-GB" dirty="0" smtClean="0"/>
              <a:t>Reaction to MR - Day 1</a:t>
            </a:r>
            <a:endParaRPr lang="en-GB" dirty="0"/>
          </a:p>
        </p:txBody>
      </p:sp>
      <p:grpSp>
        <p:nvGrpSpPr>
          <p:cNvPr id="7" name="Group 6"/>
          <p:cNvGrpSpPr/>
          <p:nvPr/>
        </p:nvGrpSpPr>
        <p:grpSpPr>
          <a:xfrm>
            <a:off x="376515" y="2106392"/>
            <a:ext cx="4987637" cy="775855"/>
            <a:chOff x="831274" y="1814944"/>
            <a:chExt cx="7841672" cy="775855"/>
          </a:xfrm>
          <a:solidFill>
            <a:schemeClr val="accent3">
              <a:lumMod val="20000"/>
              <a:lumOff val="80000"/>
            </a:schemeClr>
          </a:solidFill>
        </p:grpSpPr>
        <p:sp>
          <p:nvSpPr>
            <p:cNvPr id="5" name="Hexagon 4"/>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70887" y="1972038"/>
              <a:ext cx="7254394"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Got in her car and cried</a:t>
              </a:r>
              <a:endParaRPr lang="en-GB" sz="2000" dirty="0">
                <a:latin typeface="Arial" panose="020B0604020202020204" pitchFamily="34" charset="0"/>
                <a:cs typeface="Arial" panose="020B0604020202020204" pitchFamily="34" charset="0"/>
              </a:endParaRPr>
            </a:p>
          </p:txBody>
        </p:sp>
      </p:grpSp>
      <p:grpSp>
        <p:nvGrpSpPr>
          <p:cNvPr id="22" name="Group 21"/>
          <p:cNvGrpSpPr/>
          <p:nvPr/>
        </p:nvGrpSpPr>
        <p:grpSpPr>
          <a:xfrm>
            <a:off x="387927" y="3228108"/>
            <a:ext cx="4987637" cy="775855"/>
            <a:chOff x="831274" y="1814944"/>
            <a:chExt cx="7841672" cy="775855"/>
          </a:xfrm>
          <a:solidFill>
            <a:schemeClr val="accent3">
              <a:lumMod val="20000"/>
              <a:lumOff val="80000"/>
            </a:schemeClr>
          </a:solidFill>
        </p:grpSpPr>
        <p:sp>
          <p:nvSpPr>
            <p:cNvPr id="23" name="Hexagon 22"/>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117442" y="1972038"/>
              <a:ext cx="7272330"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B. </a:t>
              </a:r>
              <a:r>
                <a:rPr lang="en-GB" sz="2000" dirty="0" smtClean="0">
                  <a:latin typeface="Arial" panose="020B0604020202020204" pitchFamily="34" charset="0"/>
                  <a:cs typeface="Arial" panose="020B0604020202020204" pitchFamily="34" charset="0"/>
                </a:rPr>
                <a:t>Could not contribute during the day</a:t>
              </a:r>
              <a:endParaRPr lang="en-GB" sz="2000" dirty="0">
                <a:latin typeface="Arial" panose="020B0604020202020204" pitchFamily="34" charset="0"/>
                <a:cs typeface="Arial" panose="020B0604020202020204" pitchFamily="34" charset="0"/>
              </a:endParaRPr>
            </a:p>
          </p:txBody>
        </p:sp>
      </p:grpSp>
      <p:grpSp>
        <p:nvGrpSpPr>
          <p:cNvPr id="25" name="Group 24"/>
          <p:cNvGrpSpPr/>
          <p:nvPr/>
        </p:nvGrpSpPr>
        <p:grpSpPr>
          <a:xfrm>
            <a:off x="376517" y="4391890"/>
            <a:ext cx="4987637" cy="775855"/>
            <a:chOff x="831274" y="1814944"/>
            <a:chExt cx="7841672" cy="775855"/>
          </a:xfrm>
          <a:solidFill>
            <a:schemeClr val="accent3">
              <a:lumMod val="20000"/>
              <a:lumOff val="80000"/>
            </a:schemeClr>
          </a:solidFill>
        </p:grpSpPr>
        <p:sp>
          <p:nvSpPr>
            <p:cNvPr id="26" name="Hexagon 25"/>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1070884" y="1972038"/>
              <a:ext cx="7254394"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C</a:t>
              </a:r>
              <a:r>
                <a:rPr lang="en-GB" sz="24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Need to find a new job again</a:t>
              </a:r>
              <a:endParaRPr lang="en-GB" sz="2000" dirty="0">
                <a:latin typeface="Arial" panose="020B0604020202020204" pitchFamily="34" charset="0"/>
                <a:cs typeface="Arial" panose="020B0604020202020204" pitchFamily="34" charset="0"/>
              </a:endParaRPr>
            </a:p>
          </p:txBody>
        </p:sp>
      </p:grpSp>
      <p:grpSp>
        <p:nvGrpSpPr>
          <p:cNvPr id="28" name="Group 27"/>
          <p:cNvGrpSpPr/>
          <p:nvPr/>
        </p:nvGrpSpPr>
        <p:grpSpPr>
          <a:xfrm>
            <a:off x="342151" y="5472542"/>
            <a:ext cx="4987637" cy="775855"/>
            <a:chOff x="831274" y="1814944"/>
            <a:chExt cx="7841672" cy="775855"/>
          </a:xfrm>
          <a:solidFill>
            <a:schemeClr val="accent3">
              <a:lumMod val="20000"/>
              <a:lumOff val="80000"/>
            </a:schemeClr>
          </a:solidFill>
        </p:grpSpPr>
        <p:sp>
          <p:nvSpPr>
            <p:cNvPr id="29" name="Hexagon 28"/>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135378"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 </a:t>
              </a:r>
              <a:r>
                <a:rPr lang="en-GB" sz="1900" dirty="0" smtClean="0">
                  <a:latin typeface="Arial" panose="020B0604020202020204" pitchFamily="34" charset="0"/>
                  <a:cs typeface="Arial" panose="020B0604020202020204" pitchFamily="34" charset="0"/>
                </a:rPr>
                <a:t>Recognised impact of own negativity</a:t>
              </a:r>
              <a:endParaRPr lang="en-GB" sz="1900" dirty="0">
                <a:latin typeface="Arial" panose="020B0604020202020204" pitchFamily="34" charset="0"/>
                <a:cs typeface="Arial" panose="020B0604020202020204" pitchFamily="34" charset="0"/>
              </a:endParaRPr>
            </a:p>
          </p:txBody>
        </p:sp>
      </p:grpSp>
      <p:sp>
        <p:nvSpPr>
          <p:cNvPr id="16" name="TextBox 15"/>
          <p:cNvSpPr txBox="1"/>
          <p:nvPr/>
        </p:nvSpPr>
        <p:spPr>
          <a:xfrm>
            <a:off x="609058" y="5629636"/>
            <a:ext cx="4522554" cy="461665"/>
          </a:xfrm>
          <a:prstGeom prst="rect">
            <a:avLst/>
          </a:prstGeom>
          <a:solidFill>
            <a:srgbClr val="FFFF00"/>
          </a:solidFill>
        </p:spPr>
        <p:txBody>
          <a:bodyPr wrap="square" rtlCol="0">
            <a:spAutoFit/>
          </a:bodyPr>
          <a:lstStyle/>
          <a:p>
            <a:r>
              <a:rPr lang="en-GB" sz="2400" dirty="0" smtClean="0">
                <a:latin typeface="Arial" panose="020B0604020202020204" pitchFamily="34" charset="0"/>
                <a:cs typeface="Arial" panose="020B0604020202020204" pitchFamily="34" charset="0"/>
              </a:rPr>
              <a:t>D. </a:t>
            </a:r>
            <a:r>
              <a:rPr lang="en-GB" sz="1900" dirty="0" smtClean="0">
                <a:latin typeface="Arial" panose="020B0604020202020204" pitchFamily="34" charset="0"/>
                <a:cs typeface="Arial" panose="020B0604020202020204" pitchFamily="34" charset="0"/>
              </a:rPr>
              <a:t>Recognised impact of own negativity</a:t>
            </a:r>
            <a:endParaRPr lang="en-GB" sz="1900" dirty="0">
              <a:latin typeface="Arial" panose="020B0604020202020204" pitchFamily="34" charset="0"/>
              <a:cs typeface="Arial" panose="020B0604020202020204" pitchFamily="34" charset="0"/>
            </a:endParaRPr>
          </a:p>
        </p:txBody>
      </p:sp>
      <p:pic>
        <p:nvPicPr>
          <p:cNvPr id="17" name="Picture 2" descr="http://inlpcenter.org/wp-content/uploads/2013/05/Take-Ac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22724" r="2966"/>
          <a:stretch/>
        </p:blipFill>
        <p:spPr bwMode="auto">
          <a:xfrm>
            <a:off x="5653795" y="2531230"/>
            <a:ext cx="3296242" cy="29454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3927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92982" cy="1143000"/>
          </a:xfrm>
          <a:solidFill>
            <a:schemeClr val="accent1">
              <a:lumMod val="20000"/>
              <a:lumOff val="80000"/>
            </a:schemeClr>
          </a:solidFill>
        </p:spPr>
        <p:txBody>
          <a:bodyPr>
            <a:normAutofit/>
          </a:bodyPr>
          <a:lstStyle/>
          <a:p>
            <a:r>
              <a:rPr lang="en-GB" dirty="0" smtClean="0"/>
              <a:t>Key messages</a:t>
            </a:r>
            <a:endParaRPr lang="en-GB" dirty="0"/>
          </a:p>
        </p:txBody>
      </p:sp>
      <p:sp>
        <p:nvSpPr>
          <p:cNvPr id="18" name="Content Placeholder 2"/>
          <p:cNvSpPr>
            <a:spLocks noGrp="1"/>
          </p:cNvSpPr>
          <p:nvPr>
            <p:ph idx="1"/>
          </p:nvPr>
        </p:nvSpPr>
        <p:spPr>
          <a:xfrm>
            <a:off x="346365" y="1457692"/>
            <a:ext cx="8017807" cy="5076748"/>
          </a:xfrm>
        </p:spPr>
        <p:txBody>
          <a:bodyPr>
            <a:normAutofit fontScale="85000" lnSpcReduction="20000"/>
          </a:bodyPr>
          <a:lstStyle/>
          <a:p>
            <a:pPr>
              <a:spcAft>
                <a:spcPts val="600"/>
              </a:spcAft>
            </a:pPr>
            <a:r>
              <a:rPr lang="en-US" dirty="0"/>
              <a:t>Acceptance that </a:t>
            </a:r>
            <a:r>
              <a:rPr lang="en-US" dirty="0" err="1"/>
              <a:t>maths</a:t>
            </a:r>
            <a:r>
              <a:rPr lang="en-US" dirty="0"/>
              <a:t> anxiety is real and debilitating</a:t>
            </a:r>
          </a:p>
          <a:p>
            <a:pPr>
              <a:spcAft>
                <a:spcPts val="600"/>
              </a:spcAft>
            </a:pPr>
            <a:r>
              <a:rPr lang="en-US" dirty="0" smtClean="0"/>
              <a:t>For the first time I felt valued</a:t>
            </a:r>
          </a:p>
          <a:p>
            <a:pPr>
              <a:spcAft>
                <a:spcPts val="600"/>
              </a:spcAft>
            </a:pPr>
            <a:r>
              <a:rPr lang="en-US" dirty="0" smtClean="0"/>
              <a:t>Those who ‘get’ </a:t>
            </a:r>
            <a:r>
              <a:rPr lang="en-US" dirty="0" err="1" smtClean="0"/>
              <a:t>maths</a:t>
            </a:r>
            <a:r>
              <a:rPr lang="en-US" dirty="0" smtClean="0"/>
              <a:t> have ownership and can compound feelings of inadequacy</a:t>
            </a:r>
          </a:p>
          <a:p>
            <a:pPr>
              <a:spcAft>
                <a:spcPts val="600"/>
              </a:spcAft>
            </a:pPr>
            <a:r>
              <a:rPr lang="en-US" dirty="0" smtClean="0"/>
              <a:t>Power must transfer to learner/</a:t>
            </a:r>
            <a:r>
              <a:rPr lang="en-US" dirty="0" err="1" smtClean="0"/>
              <a:t>coachee</a:t>
            </a:r>
            <a:r>
              <a:rPr lang="en-US" dirty="0" smtClean="0"/>
              <a:t> </a:t>
            </a:r>
          </a:p>
          <a:p>
            <a:pPr>
              <a:spcAft>
                <a:spcPts val="600"/>
              </a:spcAft>
            </a:pPr>
            <a:r>
              <a:rPr lang="en-US" dirty="0" smtClean="0"/>
              <a:t>Those with </a:t>
            </a:r>
            <a:r>
              <a:rPr lang="en-US" dirty="0" err="1" smtClean="0"/>
              <a:t>maths</a:t>
            </a:r>
            <a:r>
              <a:rPr lang="en-US" dirty="0" smtClean="0"/>
              <a:t> anxiety are seen as valuable agents in growing the </a:t>
            </a:r>
            <a:r>
              <a:rPr lang="en-US" dirty="0" err="1" smtClean="0"/>
              <a:t>maths</a:t>
            </a:r>
            <a:r>
              <a:rPr lang="en-US" dirty="0" smtClean="0"/>
              <a:t> community</a:t>
            </a:r>
          </a:p>
          <a:p>
            <a:pPr>
              <a:spcAft>
                <a:spcPts val="600"/>
              </a:spcAft>
            </a:pPr>
            <a:r>
              <a:rPr lang="en-US" dirty="0" smtClean="0"/>
              <a:t>Resistance of some tutors to change of approach</a:t>
            </a:r>
          </a:p>
          <a:p>
            <a:pPr lvl="1">
              <a:spcAft>
                <a:spcPts val="600"/>
              </a:spcAft>
            </a:pPr>
            <a:r>
              <a:rPr lang="en-US" dirty="0" smtClean="0"/>
              <a:t>MR approaches complicate the situation</a:t>
            </a:r>
          </a:p>
          <a:p>
            <a:pPr lvl="1">
              <a:spcAft>
                <a:spcPts val="600"/>
              </a:spcAft>
            </a:pPr>
            <a:r>
              <a:rPr lang="en-US" dirty="0" smtClean="0"/>
              <a:t>Growth mindset model for teaching approaches</a:t>
            </a:r>
          </a:p>
          <a:p>
            <a:pPr>
              <a:spcAft>
                <a:spcPts val="600"/>
              </a:spcAft>
            </a:pPr>
            <a:r>
              <a:rPr lang="en-US" dirty="0" smtClean="0"/>
              <a:t>Something similar at the start of every </a:t>
            </a:r>
            <a:r>
              <a:rPr lang="en-US" dirty="0" err="1" smtClean="0"/>
              <a:t>maths</a:t>
            </a:r>
            <a:r>
              <a:rPr lang="en-US" dirty="0" smtClean="0"/>
              <a:t> course</a:t>
            </a:r>
          </a:p>
        </p:txBody>
      </p:sp>
      <p:sp>
        <p:nvSpPr>
          <p:cNvPr id="3" name="Oval Callout 2"/>
          <p:cNvSpPr/>
          <p:nvPr/>
        </p:nvSpPr>
        <p:spPr>
          <a:xfrm>
            <a:off x="7247907" y="2358999"/>
            <a:ext cx="1896093" cy="1417672"/>
          </a:xfrm>
          <a:prstGeom prst="wedgeEllipseCallout">
            <a:avLst>
              <a:gd name="adj1" fmla="val -70685"/>
              <a:gd name="adj2" fmla="val 242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My first positive experience of maths…. ever</a:t>
            </a:r>
            <a:endParaRPr lang="en-GB" dirty="0"/>
          </a:p>
        </p:txBody>
      </p:sp>
    </p:spTree>
    <p:extLst>
      <p:ext uri="{BB962C8B-B14F-4D97-AF65-F5344CB8AC3E}">
        <p14:creationId xmlns:p14="http://schemas.microsoft.com/office/powerpoint/2010/main" val="1998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92982" cy="1143000"/>
          </a:xfrm>
          <a:solidFill>
            <a:schemeClr val="accent1">
              <a:lumMod val="20000"/>
              <a:lumOff val="80000"/>
            </a:schemeClr>
          </a:solidFill>
        </p:spPr>
        <p:txBody>
          <a:bodyPr>
            <a:normAutofit/>
          </a:bodyPr>
          <a:lstStyle/>
          <a:p>
            <a:r>
              <a:rPr lang="en-GB" dirty="0" smtClean="0"/>
              <a:t>Next Steps</a:t>
            </a:r>
            <a:endParaRPr lang="en-GB" dirty="0"/>
          </a:p>
        </p:txBody>
      </p:sp>
      <p:grpSp>
        <p:nvGrpSpPr>
          <p:cNvPr id="7" name="Group 6"/>
          <p:cNvGrpSpPr/>
          <p:nvPr/>
        </p:nvGrpSpPr>
        <p:grpSpPr>
          <a:xfrm>
            <a:off x="376515" y="2106392"/>
            <a:ext cx="4987637" cy="775855"/>
            <a:chOff x="831274" y="1814944"/>
            <a:chExt cx="7841672" cy="775855"/>
          </a:xfrm>
          <a:solidFill>
            <a:schemeClr val="accent3">
              <a:lumMod val="20000"/>
              <a:lumOff val="80000"/>
            </a:schemeClr>
          </a:solidFill>
        </p:grpSpPr>
        <p:sp>
          <p:nvSpPr>
            <p:cNvPr id="5" name="Hexagon 4"/>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70887" y="1972038"/>
              <a:ext cx="7254394"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A. </a:t>
              </a:r>
              <a:endParaRPr lang="en-GB" sz="2000" dirty="0">
                <a:latin typeface="Arial" panose="020B0604020202020204" pitchFamily="34" charset="0"/>
                <a:cs typeface="Arial" panose="020B0604020202020204" pitchFamily="34" charset="0"/>
              </a:endParaRPr>
            </a:p>
          </p:txBody>
        </p:sp>
      </p:grpSp>
      <p:grpSp>
        <p:nvGrpSpPr>
          <p:cNvPr id="22" name="Group 21"/>
          <p:cNvGrpSpPr/>
          <p:nvPr/>
        </p:nvGrpSpPr>
        <p:grpSpPr>
          <a:xfrm>
            <a:off x="387927" y="3228108"/>
            <a:ext cx="4987637" cy="775855"/>
            <a:chOff x="831274" y="1814944"/>
            <a:chExt cx="7841672" cy="775855"/>
          </a:xfrm>
          <a:solidFill>
            <a:schemeClr val="accent3">
              <a:lumMod val="20000"/>
              <a:lumOff val="80000"/>
            </a:schemeClr>
          </a:solidFill>
        </p:grpSpPr>
        <p:sp>
          <p:nvSpPr>
            <p:cNvPr id="23" name="Hexagon 22"/>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117442" y="1972038"/>
              <a:ext cx="7272330" cy="461665"/>
            </a:xfrm>
            <a:prstGeom prst="rect">
              <a:avLst/>
            </a:prstGeom>
            <a:grpFill/>
          </p:spPr>
          <p:txBody>
            <a:bodyPr wrap="square" rtlCol="0">
              <a:spAutoFit/>
            </a:bodyPr>
            <a:lstStyle/>
            <a:p>
              <a:r>
                <a:rPr lang="en-GB" sz="2400" dirty="0" smtClean="0">
                  <a:latin typeface="Arial" panose="020B0604020202020204" pitchFamily="34" charset="0"/>
                  <a:cs typeface="Arial" panose="020B0604020202020204" pitchFamily="34" charset="0"/>
                </a:rPr>
                <a:t>B. </a:t>
              </a:r>
              <a:endParaRPr lang="en-GB" sz="2000" dirty="0">
                <a:latin typeface="Arial" panose="020B0604020202020204" pitchFamily="34" charset="0"/>
                <a:cs typeface="Arial" panose="020B0604020202020204" pitchFamily="34" charset="0"/>
              </a:endParaRPr>
            </a:p>
          </p:txBody>
        </p:sp>
      </p:grpSp>
      <p:grpSp>
        <p:nvGrpSpPr>
          <p:cNvPr id="25" name="Group 24"/>
          <p:cNvGrpSpPr/>
          <p:nvPr/>
        </p:nvGrpSpPr>
        <p:grpSpPr>
          <a:xfrm>
            <a:off x="376517" y="4391890"/>
            <a:ext cx="4987637" cy="775855"/>
            <a:chOff x="831274" y="1814944"/>
            <a:chExt cx="7841672" cy="775855"/>
          </a:xfrm>
          <a:solidFill>
            <a:schemeClr val="accent3">
              <a:lumMod val="20000"/>
              <a:lumOff val="80000"/>
            </a:schemeClr>
          </a:solidFill>
        </p:grpSpPr>
        <p:sp>
          <p:nvSpPr>
            <p:cNvPr id="26" name="Hexagon 25"/>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1070884" y="1972038"/>
              <a:ext cx="7254394"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C</a:t>
              </a:r>
              <a:r>
                <a:rPr lang="en-GB" sz="24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grpSp>
      <p:grpSp>
        <p:nvGrpSpPr>
          <p:cNvPr id="28" name="Group 27"/>
          <p:cNvGrpSpPr/>
          <p:nvPr/>
        </p:nvGrpSpPr>
        <p:grpSpPr>
          <a:xfrm>
            <a:off x="342151" y="5472542"/>
            <a:ext cx="4987637" cy="775855"/>
            <a:chOff x="831274" y="1814944"/>
            <a:chExt cx="7841672" cy="775855"/>
          </a:xfrm>
          <a:solidFill>
            <a:schemeClr val="accent3">
              <a:lumMod val="20000"/>
              <a:lumOff val="80000"/>
            </a:schemeClr>
          </a:solidFill>
        </p:grpSpPr>
        <p:sp>
          <p:nvSpPr>
            <p:cNvPr id="29" name="Hexagon 28"/>
            <p:cNvSpPr/>
            <p:nvPr/>
          </p:nvSpPr>
          <p:spPr>
            <a:xfrm>
              <a:off x="831274" y="1814944"/>
              <a:ext cx="7841672" cy="775855"/>
            </a:xfrm>
            <a:prstGeom prst="hexagon">
              <a:avLst/>
            </a:prstGeom>
            <a:grpFill/>
            <a:ln w="25400"/>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0"/>
              <a:endParaRPr lang="en-GB"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1135378" y="1972038"/>
              <a:ext cx="7272330" cy="461665"/>
            </a:xfrm>
            <a:prstGeom prst="rect">
              <a:avLst/>
            </a:prstGeom>
            <a:grpFill/>
          </p:spPr>
          <p:txBody>
            <a:bodyPr wrap="square" rtlCol="0">
              <a:spAutoFit/>
            </a:bodyPr>
            <a:lstStyle/>
            <a:p>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 </a:t>
              </a:r>
              <a:endParaRPr lang="en-GB" sz="1900" dirty="0">
                <a:latin typeface="Arial" panose="020B0604020202020204" pitchFamily="34" charset="0"/>
                <a:cs typeface="Arial" panose="020B0604020202020204" pitchFamily="34" charset="0"/>
              </a:endParaRPr>
            </a:p>
          </p:txBody>
        </p:sp>
      </p:grpSp>
      <p:pic>
        <p:nvPicPr>
          <p:cNvPr id="8194" name="Picture 2" descr="https://cgrowth.files.wordpress.com/2014/02/resilience_meterppt_rev2.jpg"/>
          <p:cNvPicPr>
            <a:picLocks noChangeAspect="1" noChangeArrowheads="1"/>
          </p:cNvPicPr>
          <p:nvPr/>
        </p:nvPicPr>
        <p:blipFill rotWithShape="1">
          <a:blip r:embed="rId2">
            <a:extLst>
              <a:ext uri="{28A0092B-C50C-407E-A947-70E740481C1C}">
                <a14:useLocalDpi xmlns:a14="http://schemas.microsoft.com/office/drawing/2010/main" val="0"/>
              </a:ext>
            </a:extLst>
          </a:blip>
          <a:srcRect b="11377"/>
          <a:stretch/>
        </p:blipFill>
        <p:spPr bwMode="auto">
          <a:xfrm>
            <a:off x="5660011" y="3051643"/>
            <a:ext cx="3302125" cy="2351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0303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457200" y="274638"/>
            <a:ext cx="6339917" cy="1143000"/>
          </a:xfrm>
          <a:prstGeom prst="rect">
            <a:avLst/>
          </a:prstGeom>
        </p:spPr>
        <p:txBody>
          <a:bodyPr>
            <a:noAutofit/>
          </a:bodyPr>
          <a:lstStyle/>
          <a:p>
            <a:pPr defTabSz="416052">
              <a:defRPr sz="3549"/>
            </a:pPr>
            <a:r>
              <a:rPr sz="3600" dirty="0"/>
              <a:t>From a participant’s viewpoint …</a:t>
            </a:r>
          </a:p>
        </p:txBody>
      </p:sp>
      <p:graphicFrame>
        <p:nvGraphicFramePr>
          <p:cNvPr id="163" name="Chart 163"/>
          <p:cNvGraphicFramePr/>
          <p:nvPr/>
        </p:nvGraphicFramePr>
        <p:xfrm>
          <a:off x="1159855" y="1890454"/>
          <a:ext cx="6283787" cy="4525261"/>
        </p:xfrm>
        <a:graphic>
          <a:graphicData uri="http://schemas.openxmlformats.org/drawingml/2006/chart">
            <c:chart xmlns:c="http://schemas.openxmlformats.org/drawingml/2006/chart" xmlns:r="http://schemas.openxmlformats.org/officeDocument/2006/relationships" r:id="rId3"/>
          </a:graphicData>
        </a:graphic>
      </p:graphicFrame>
      <p:sp>
        <p:nvSpPr>
          <p:cNvPr id="164" name="Shape 164"/>
          <p:cNvSpPr/>
          <p:nvPr/>
        </p:nvSpPr>
        <p:spPr>
          <a:xfrm>
            <a:off x="1915282" y="2868929"/>
            <a:ext cx="1579586"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0002"/>
                </a:solidFill>
                <a:latin typeface="Comic Sans MS"/>
                <a:ea typeface="Comic Sans MS"/>
                <a:cs typeface="Comic Sans MS"/>
                <a:sym typeface="Comic Sans MS"/>
              </a:defRPr>
            </a:lvl1pPr>
          </a:lstStyle>
          <a:p>
            <a:r>
              <a:t>Expectation</a:t>
            </a:r>
          </a:p>
        </p:txBody>
      </p:sp>
    </p:spTree>
    <p:extLst>
      <p:ext uri="{BB962C8B-B14F-4D97-AF65-F5344CB8AC3E}">
        <p14:creationId xmlns:p14="http://schemas.microsoft.com/office/powerpoint/2010/main" val="28707435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64">
                                            <p:bg/>
                                          </p:spTgt>
                                        </p:tgtEl>
                                        <p:attrNameLst>
                                          <p:attrName>style.visibility</p:attrName>
                                        </p:attrNameLst>
                                      </p:cBhvr>
                                      <p:to>
                                        <p:strVal val="visible"/>
                                      </p:to>
                                    </p:set>
                                    <p:anim calcmode="lin" valueType="num">
                                      <p:cBhvr>
                                        <p:cTn id="7" dur="799" fill="hold"/>
                                        <p:tgtEl>
                                          <p:spTgt spid="164">
                                            <p:bg/>
                                          </p:spTgt>
                                        </p:tgtEl>
                                        <p:attrNameLst>
                                          <p:attrName>ppt_x</p:attrName>
                                        </p:attrNameLst>
                                      </p:cBhvr>
                                      <p:tavLst>
                                        <p:tav tm="0">
                                          <p:val>
                                            <p:strVal val="#ppt_x"/>
                                          </p:val>
                                        </p:tav>
                                        <p:tav tm="100000">
                                          <p:val>
                                            <p:strVal val="#ppt_x"/>
                                          </p:val>
                                        </p:tav>
                                      </p:tavLst>
                                    </p:anim>
                                    <p:anim calcmode="lin" valueType="num">
                                      <p:cBhvr>
                                        <p:cTn id="8" dur="799" fill="hold"/>
                                        <p:tgtEl>
                                          <p:spTgt spid="164">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164">
                                            <p:txEl>
                                              <p:pRg st="0" end="0"/>
                                            </p:txEl>
                                          </p:spTgt>
                                        </p:tgtEl>
                                        <p:attrNameLst>
                                          <p:attrName>style.visibility</p:attrName>
                                        </p:attrNameLst>
                                      </p:cBhvr>
                                      <p:to>
                                        <p:strVal val="visible"/>
                                      </p:to>
                                    </p:set>
                                    <p:anim calcmode="lin" valueType="num">
                                      <p:cBhvr>
                                        <p:cTn id="11" dur="799" fill="hold"/>
                                        <p:tgtEl>
                                          <p:spTgt spid="164">
                                            <p:txEl>
                                              <p:pRg st="0" end="0"/>
                                            </p:txEl>
                                          </p:spTgt>
                                        </p:tgtEl>
                                        <p:attrNameLst>
                                          <p:attrName>ppt_x</p:attrName>
                                        </p:attrNameLst>
                                      </p:cBhvr>
                                      <p:tavLst>
                                        <p:tav tm="0">
                                          <p:val>
                                            <p:strVal val="#ppt_x"/>
                                          </p:val>
                                        </p:tav>
                                        <p:tav tm="100000">
                                          <p:val>
                                            <p:strVal val="#ppt_x"/>
                                          </p:val>
                                        </p:tav>
                                      </p:tavLst>
                                    </p:anim>
                                    <p:anim calcmode="lin" valueType="num">
                                      <p:cBhvr>
                                        <p:cTn id="12" dur="799" fill="hold"/>
                                        <p:tgtEl>
                                          <p:spTgt spid="16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normAutofit fontScale="90000"/>
          </a:bodyPr>
          <a:lstStyle/>
          <a:p>
            <a:pPr defTabSz="416052">
              <a:defRPr sz="3549"/>
            </a:pPr>
            <a:r>
              <a:t>From a participant’s viewpoint …</a:t>
            </a:r>
          </a:p>
        </p:txBody>
      </p:sp>
      <p:graphicFrame>
        <p:nvGraphicFramePr>
          <p:cNvPr id="169" name="Chart 169"/>
          <p:cNvGraphicFramePr/>
          <p:nvPr/>
        </p:nvGraphicFramePr>
        <p:xfrm>
          <a:off x="1147155" y="1890454"/>
          <a:ext cx="6307917" cy="4525261"/>
        </p:xfrm>
        <a:graphic>
          <a:graphicData uri="http://schemas.openxmlformats.org/drawingml/2006/chart">
            <c:chart xmlns:c="http://schemas.openxmlformats.org/drawingml/2006/chart" xmlns:r="http://schemas.openxmlformats.org/officeDocument/2006/relationships" r:id="rId3"/>
          </a:graphicData>
        </a:graphic>
      </p:graphicFrame>
      <p:sp>
        <p:nvSpPr>
          <p:cNvPr id="170" name="Shape 170"/>
          <p:cNvSpPr/>
          <p:nvPr/>
        </p:nvSpPr>
        <p:spPr>
          <a:xfrm>
            <a:off x="3515507" y="5459729"/>
            <a:ext cx="2391443"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0002"/>
                </a:solidFill>
                <a:latin typeface="Comic Sans MS"/>
                <a:ea typeface="Comic Sans MS"/>
                <a:cs typeface="Comic Sans MS"/>
                <a:sym typeface="Comic Sans MS"/>
              </a:defRPr>
            </a:lvl1pPr>
          </a:lstStyle>
          <a:p>
            <a:r>
              <a:t>Initial Impressions</a:t>
            </a:r>
          </a:p>
        </p:txBody>
      </p:sp>
    </p:spTree>
    <p:extLst>
      <p:ext uri="{BB962C8B-B14F-4D97-AF65-F5344CB8AC3E}">
        <p14:creationId xmlns:p14="http://schemas.microsoft.com/office/powerpoint/2010/main" val="2757586794"/>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70">
                                            <p:bg/>
                                          </p:spTgt>
                                        </p:tgtEl>
                                        <p:attrNameLst>
                                          <p:attrName>style.visibility</p:attrName>
                                        </p:attrNameLst>
                                      </p:cBhvr>
                                      <p:to>
                                        <p:strVal val="visible"/>
                                      </p:to>
                                    </p:set>
                                    <p:anim calcmode="lin" valueType="num">
                                      <p:cBhvr>
                                        <p:cTn id="7" dur="799" fill="hold"/>
                                        <p:tgtEl>
                                          <p:spTgt spid="170">
                                            <p:bg/>
                                          </p:spTgt>
                                        </p:tgtEl>
                                        <p:attrNameLst>
                                          <p:attrName>ppt_x</p:attrName>
                                        </p:attrNameLst>
                                      </p:cBhvr>
                                      <p:tavLst>
                                        <p:tav tm="0">
                                          <p:val>
                                            <p:strVal val="#ppt_x"/>
                                          </p:val>
                                        </p:tav>
                                        <p:tav tm="100000">
                                          <p:val>
                                            <p:strVal val="#ppt_x"/>
                                          </p:val>
                                        </p:tav>
                                      </p:tavLst>
                                    </p:anim>
                                    <p:anim calcmode="lin" valueType="num">
                                      <p:cBhvr>
                                        <p:cTn id="8" dur="799" fill="hold"/>
                                        <p:tgtEl>
                                          <p:spTgt spid="170">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170">
                                            <p:txEl>
                                              <p:pRg st="0" end="0"/>
                                            </p:txEl>
                                          </p:spTgt>
                                        </p:tgtEl>
                                        <p:attrNameLst>
                                          <p:attrName>style.visibility</p:attrName>
                                        </p:attrNameLst>
                                      </p:cBhvr>
                                      <p:to>
                                        <p:strVal val="visible"/>
                                      </p:to>
                                    </p:set>
                                    <p:anim calcmode="lin" valueType="num">
                                      <p:cBhvr>
                                        <p:cTn id="11" dur="799" fill="hold"/>
                                        <p:tgtEl>
                                          <p:spTgt spid="170">
                                            <p:txEl>
                                              <p:pRg st="0" end="0"/>
                                            </p:txEl>
                                          </p:spTgt>
                                        </p:tgtEl>
                                        <p:attrNameLst>
                                          <p:attrName>ppt_x</p:attrName>
                                        </p:attrNameLst>
                                      </p:cBhvr>
                                      <p:tavLst>
                                        <p:tav tm="0">
                                          <p:val>
                                            <p:strVal val="#ppt_x"/>
                                          </p:val>
                                        </p:tav>
                                        <p:tav tm="100000">
                                          <p:val>
                                            <p:strVal val="#ppt_x"/>
                                          </p:val>
                                        </p:tav>
                                      </p:tavLst>
                                    </p:anim>
                                    <p:anim calcmode="lin" valueType="num">
                                      <p:cBhvr>
                                        <p:cTn id="12" dur="799" fill="hold"/>
                                        <p:tgtEl>
                                          <p:spTgt spid="17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57201" y="274638"/>
            <a:ext cx="6368780" cy="1143000"/>
          </a:xfrm>
          <a:prstGeom prst="rect">
            <a:avLst/>
          </a:prstGeom>
        </p:spPr>
        <p:txBody>
          <a:bodyPr>
            <a:noAutofit/>
          </a:bodyPr>
          <a:lstStyle/>
          <a:p>
            <a:pPr defTabSz="416052">
              <a:defRPr sz="3549"/>
            </a:pPr>
            <a:r>
              <a:rPr sz="3600" dirty="0"/>
              <a:t>From a participant’s viewpoint …</a:t>
            </a:r>
          </a:p>
        </p:txBody>
      </p:sp>
      <p:graphicFrame>
        <p:nvGraphicFramePr>
          <p:cNvPr id="175" name="Chart 175"/>
          <p:cNvGraphicFramePr/>
          <p:nvPr/>
        </p:nvGraphicFramePr>
        <p:xfrm>
          <a:off x="1159855" y="1890454"/>
          <a:ext cx="6307917" cy="4525261"/>
        </p:xfrm>
        <a:graphic>
          <a:graphicData uri="http://schemas.openxmlformats.org/drawingml/2006/chart">
            <c:chart xmlns:c="http://schemas.openxmlformats.org/drawingml/2006/chart" xmlns:r="http://schemas.openxmlformats.org/officeDocument/2006/relationships" r:id="rId3"/>
          </a:graphicData>
        </a:graphic>
      </p:graphicFrame>
      <p:sp>
        <p:nvSpPr>
          <p:cNvPr id="176" name="Shape 176"/>
          <p:cNvSpPr/>
          <p:nvPr/>
        </p:nvSpPr>
        <p:spPr>
          <a:xfrm>
            <a:off x="5674482" y="3491229"/>
            <a:ext cx="2654572"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0002"/>
                </a:solidFill>
                <a:latin typeface="Comic Sans MS"/>
                <a:ea typeface="Comic Sans MS"/>
                <a:cs typeface="Comic Sans MS"/>
                <a:sym typeface="Comic Sans MS"/>
              </a:defRPr>
            </a:lvl1pPr>
          </a:lstStyle>
          <a:p>
            <a:r>
              <a:t>Incentives to return</a:t>
            </a:r>
          </a:p>
        </p:txBody>
      </p:sp>
    </p:spTree>
    <p:extLst>
      <p:ext uri="{BB962C8B-B14F-4D97-AF65-F5344CB8AC3E}">
        <p14:creationId xmlns:p14="http://schemas.microsoft.com/office/powerpoint/2010/main" val="3134613226"/>
      </p:ext>
    </p:extLst>
  </p:cSld>
  <p:clrMapOvr>
    <a:masterClrMapping/>
  </p:clrMapOvr>
  <mc:AlternateContent xmlns:mc="http://schemas.openxmlformats.org/markup-compatibility/2006" xmlns:p14="http://schemas.microsoft.com/office/powerpoint/2010/main">
    <mc:Choice Requires="p14">
      <p:transition spd="slow" p14:dur="125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76">
                                            <p:bg/>
                                          </p:spTgt>
                                        </p:tgtEl>
                                        <p:attrNameLst>
                                          <p:attrName>style.visibility</p:attrName>
                                        </p:attrNameLst>
                                      </p:cBhvr>
                                      <p:to>
                                        <p:strVal val="visible"/>
                                      </p:to>
                                    </p:set>
                                    <p:anim calcmode="lin" valueType="num">
                                      <p:cBhvr>
                                        <p:cTn id="7" dur="799" fill="hold"/>
                                        <p:tgtEl>
                                          <p:spTgt spid="176">
                                            <p:bg/>
                                          </p:spTgt>
                                        </p:tgtEl>
                                        <p:attrNameLst>
                                          <p:attrName>ppt_x</p:attrName>
                                        </p:attrNameLst>
                                      </p:cBhvr>
                                      <p:tavLst>
                                        <p:tav tm="0">
                                          <p:val>
                                            <p:strVal val="#ppt_x"/>
                                          </p:val>
                                        </p:tav>
                                        <p:tav tm="100000">
                                          <p:val>
                                            <p:strVal val="#ppt_x"/>
                                          </p:val>
                                        </p:tav>
                                      </p:tavLst>
                                    </p:anim>
                                    <p:anim calcmode="lin" valueType="num">
                                      <p:cBhvr>
                                        <p:cTn id="8" dur="799" fill="hold"/>
                                        <p:tgtEl>
                                          <p:spTgt spid="176">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176">
                                            <p:txEl>
                                              <p:pRg st="0" end="0"/>
                                            </p:txEl>
                                          </p:spTgt>
                                        </p:tgtEl>
                                        <p:attrNameLst>
                                          <p:attrName>style.visibility</p:attrName>
                                        </p:attrNameLst>
                                      </p:cBhvr>
                                      <p:to>
                                        <p:strVal val="visible"/>
                                      </p:to>
                                    </p:set>
                                    <p:anim calcmode="lin" valueType="num">
                                      <p:cBhvr>
                                        <p:cTn id="11" dur="799" fill="hold"/>
                                        <p:tgtEl>
                                          <p:spTgt spid="176">
                                            <p:txEl>
                                              <p:pRg st="0" end="0"/>
                                            </p:txEl>
                                          </p:spTgt>
                                        </p:tgtEl>
                                        <p:attrNameLst>
                                          <p:attrName>ppt_x</p:attrName>
                                        </p:attrNameLst>
                                      </p:cBhvr>
                                      <p:tavLst>
                                        <p:tav tm="0">
                                          <p:val>
                                            <p:strVal val="#ppt_x"/>
                                          </p:val>
                                        </p:tav>
                                        <p:tav tm="100000">
                                          <p:val>
                                            <p:strVal val="#ppt_x"/>
                                          </p:val>
                                        </p:tav>
                                      </p:tavLst>
                                    </p:anim>
                                    <p:anim calcmode="lin" valueType="num">
                                      <p:cBhvr>
                                        <p:cTn id="12" dur="799" fill="hold"/>
                                        <p:tgtEl>
                                          <p:spTgt spid="17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457201" y="274638"/>
            <a:ext cx="6266328" cy="1143000"/>
          </a:xfrm>
          <a:prstGeom prst="rect">
            <a:avLst/>
          </a:prstGeom>
        </p:spPr>
        <p:txBody>
          <a:bodyPr>
            <a:noAutofit/>
          </a:bodyPr>
          <a:lstStyle/>
          <a:p>
            <a:pPr defTabSz="416052">
              <a:defRPr sz="3549"/>
            </a:pPr>
            <a:r>
              <a:rPr sz="3600" dirty="0"/>
              <a:t>From a participant’s viewpoint …</a:t>
            </a:r>
          </a:p>
        </p:txBody>
      </p:sp>
      <p:graphicFrame>
        <p:nvGraphicFramePr>
          <p:cNvPr id="181" name="Chart 181"/>
          <p:cNvGraphicFramePr/>
          <p:nvPr/>
        </p:nvGraphicFramePr>
        <p:xfrm>
          <a:off x="1143595" y="1890454"/>
          <a:ext cx="7034610" cy="4525261"/>
        </p:xfrm>
        <a:graphic>
          <a:graphicData uri="http://schemas.openxmlformats.org/drawingml/2006/chart">
            <c:chart xmlns:c="http://schemas.openxmlformats.org/drawingml/2006/chart" xmlns:r="http://schemas.openxmlformats.org/officeDocument/2006/relationships" r:id="rId3"/>
          </a:graphicData>
        </a:graphic>
      </p:graphicFrame>
      <p:sp>
        <p:nvSpPr>
          <p:cNvPr id="182" name="Shape 182"/>
          <p:cNvSpPr/>
          <p:nvPr/>
        </p:nvSpPr>
        <p:spPr>
          <a:xfrm>
            <a:off x="7147683" y="1725929"/>
            <a:ext cx="1579585"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0002"/>
                </a:solidFill>
                <a:latin typeface="Comic Sans MS"/>
                <a:ea typeface="Comic Sans MS"/>
                <a:cs typeface="Comic Sans MS"/>
                <a:sym typeface="Comic Sans MS"/>
              </a:defRPr>
            </a:lvl1pPr>
          </a:lstStyle>
          <a:p>
            <a:r>
              <a:t>Reflection</a:t>
            </a:r>
          </a:p>
        </p:txBody>
      </p:sp>
    </p:spTree>
    <p:extLst>
      <p:ext uri="{BB962C8B-B14F-4D97-AF65-F5344CB8AC3E}">
        <p14:creationId xmlns:p14="http://schemas.microsoft.com/office/powerpoint/2010/main" val="1423285099"/>
      </p:ext>
    </p:extLst>
  </p:cSld>
  <p:clrMapOvr>
    <a:masterClrMapping/>
  </p:clrMapOvr>
  <mc:AlternateContent xmlns:mc="http://schemas.openxmlformats.org/markup-compatibility/2006" xmlns:p14="http://schemas.microsoft.com/office/powerpoint/2010/main">
    <mc:Choice Requires="p14">
      <p:transition spd="slow" p14:dur="125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82">
                                            <p:bg/>
                                          </p:spTgt>
                                        </p:tgtEl>
                                        <p:attrNameLst>
                                          <p:attrName>style.visibility</p:attrName>
                                        </p:attrNameLst>
                                      </p:cBhvr>
                                      <p:to>
                                        <p:strVal val="visible"/>
                                      </p:to>
                                    </p:set>
                                    <p:anim calcmode="lin" valueType="num">
                                      <p:cBhvr>
                                        <p:cTn id="7" dur="799" fill="hold"/>
                                        <p:tgtEl>
                                          <p:spTgt spid="182">
                                            <p:bg/>
                                          </p:spTgt>
                                        </p:tgtEl>
                                        <p:attrNameLst>
                                          <p:attrName>ppt_x</p:attrName>
                                        </p:attrNameLst>
                                      </p:cBhvr>
                                      <p:tavLst>
                                        <p:tav tm="0">
                                          <p:val>
                                            <p:strVal val="#ppt_x"/>
                                          </p:val>
                                        </p:tav>
                                        <p:tav tm="100000">
                                          <p:val>
                                            <p:strVal val="#ppt_x"/>
                                          </p:val>
                                        </p:tav>
                                      </p:tavLst>
                                    </p:anim>
                                    <p:anim calcmode="lin" valueType="num">
                                      <p:cBhvr>
                                        <p:cTn id="8" dur="799" fill="hold"/>
                                        <p:tgtEl>
                                          <p:spTgt spid="182">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182">
                                            <p:txEl>
                                              <p:pRg st="0" end="0"/>
                                            </p:txEl>
                                          </p:spTgt>
                                        </p:tgtEl>
                                        <p:attrNameLst>
                                          <p:attrName>style.visibility</p:attrName>
                                        </p:attrNameLst>
                                      </p:cBhvr>
                                      <p:to>
                                        <p:strVal val="visible"/>
                                      </p:to>
                                    </p:set>
                                    <p:anim calcmode="lin" valueType="num">
                                      <p:cBhvr>
                                        <p:cTn id="11" dur="799"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12" dur="799" fill="hold"/>
                                        <p:tgtEl>
                                          <p:spTgt spid="18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going forward </a:t>
            </a:r>
            <a:r>
              <a:rPr lang="is-IS" dirty="0" smtClean="0"/>
              <a:t>…</a:t>
            </a:r>
            <a:endParaRPr lang="en-US" dirty="0"/>
          </a:p>
        </p:txBody>
      </p:sp>
      <p:sp>
        <p:nvSpPr>
          <p:cNvPr id="3" name="Content Placeholder 2"/>
          <p:cNvSpPr>
            <a:spLocks noGrp="1"/>
          </p:cNvSpPr>
          <p:nvPr>
            <p:ph idx="1"/>
          </p:nvPr>
        </p:nvSpPr>
        <p:spPr>
          <a:xfrm>
            <a:off x="457200" y="1457552"/>
            <a:ext cx="8229600" cy="4781496"/>
          </a:xfrm>
        </p:spPr>
        <p:txBody>
          <a:bodyPr>
            <a:normAutofit fontScale="92500" lnSpcReduction="10000"/>
          </a:bodyPr>
          <a:lstStyle/>
          <a:p>
            <a:pPr>
              <a:spcAft>
                <a:spcPts val="600"/>
              </a:spcAft>
            </a:pPr>
            <a:r>
              <a:rPr lang="en-US" dirty="0" smtClean="0"/>
              <a:t>Continue to raise awareness of MR in the sector</a:t>
            </a:r>
          </a:p>
          <a:p>
            <a:pPr>
              <a:spcAft>
                <a:spcPts val="600"/>
              </a:spcAft>
            </a:pPr>
            <a:r>
              <a:rPr lang="en-US" dirty="0" smtClean="0"/>
              <a:t>Roll-out of courses nationwide</a:t>
            </a:r>
          </a:p>
          <a:p>
            <a:pPr>
              <a:spcAft>
                <a:spcPts val="600"/>
              </a:spcAft>
            </a:pPr>
            <a:r>
              <a:rPr lang="en-US" dirty="0" smtClean="0"/>
              <a:t>Focus on developing &amp; sharing practical interventions &amp; teaching strategies within organisations</a:t>
            </a:r>
          </a:p>
          <a:p>
            <a:pPr>
              <a:spcAft>
                <a:spcPts val="600"/>
              </a:spcAft>
            </a:pPr>
            <a:r>
              <a:rPr lang="en-US" dirty="0" smtClean="0"/>
              <a:t>Investigate viability of </a:t>
            </a:r>
            <a:r>
              <a:rPr lang="en-US" dirty="0" err="1" smtClean="0"/>
              <a:t>CfMR</a:t>
            </a:r>
            <a:r>
              <a:rPr lang="en-US" dirty="0" smtClean="0"/>
              <a:t> programmes for FE staff &amp; students</a:t>
            </a:r>
          </a:p>
          <a:p>
            <a:pPr>
              <a:spcAft>
                <a:spcPts val="600"/>
              </a:spcAft>
            </a:pPr>
            <a:r>
              <a:rPr lang="en-US" dirty="0" smtClean="0"/>
              <a:t>Evaluate impact on teachers, learners &amp; organisations</a:t>
            </a:r>
            <a:endParaRPr lang="en-US" dirty="0"/>
          </a:p>
        </p:txBody>
      </p:sp>
    </p:spTree>
    <p:extLst>
      <p:ext uri="{BB962C8B-B14F-4D97-AF65-F5344CB8AC3E}">
        <p14:creationId xmlns:p14="http://schemas.microsoft.com/office/powerpoint/2010/main" val="2143965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Policy background</a:t>
            </a:r>
            <a:endParaRPr lang="en-US" dirty="0"/>
          </a:p>
        </p:txBody>
      </p:sp>
      <p:graphicFrame>
        <p:nvGraphicFramePr>
          <p:cNvPr id="4" name="Diagram 3"/>
          <p:cNvGraphicFramePr/>
          <p:nvPr>
            <p:extLst>
              <p:ext uri="{D42A27DB-BD31-4B8C-83A1-F6EECF244321}">
                <p14:modId xmlns:p14="http://schemas.microsoft.com/office/powerpoint/2010/main" val="1528069281"/>
              </p:ext>
            </p:extLst>
          </p:nvPr>
        </p:nvGraphicFramePr>
        <p:xfrm>
          <a:off x="672556" y="1411430"/>
          <a:ext cx="7639843" cy="485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092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entry &amp; success rates in FE (2012/13)</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4207370"/>
              </p:ext>
            </p:extLst>
          </p:nvPr>
        </p:nvGraphicFramePr>
        <p:xfrm>
          <a:off x="596373" y="2053402"/>
          <a:ext cx="7649538" cy="2539284"/>
        </p:xfrm>
        <a:graphic>
          <a:graphicData uri="http://schemas.openxmlformats.org/drawingml/2006/table">
            <a:tbl>
              <a:tblPr bandRow="1">
                <a:tableStyleId>{5C22544A-7EE6-4342-B048-85BDC9FD1C3A}</a:tableStyleId>
              </a:tblPr>
              <a:tblGrid>
                <a:gridCol w="6091635"/>
                <a:gridCol w="1557903"/>
              </a:tblGrid>
              <a:tr h="1269642">
                <a:tc>
                  <a:txBody>
                    <a:bodyPr/>
                    <a:lstStyle/>
                    <a:p>
                      <a:r>
                        <a:rPr lang="en-US" sz="2800" dirty="0" smtClean="0"/>
                        <a:t>% of learners with grade</a:t>
                      </a:r>
                      <a:r>
                        <a:rPr lang="en-US" sz="2800" baseline="0" dirty="0" smtClean="0"/>
                        <a:t> D </a:t>
                      </a:r>
                      <a:r>
                        <a:rPr lang="en-US" sz="2800" b="1" i="1" baseline="0" dirty="0" smtClean="0"/>
                        <a:t>entered</a:t>
                      </a:r>
                      <a:r>
                        <a:rPr lang="en-US" sz="2800" baseline="0" dirty="0" smtClean="0"/>
                        <a:t> for GCSE maths</a:t>
                      </a:r>
                      <a:endParaRPr lang="en-US" sz="2800" dirty="0"/>
                    </a:p>
                  </a:txBody>
                  <a:tcPr anchor="ctr"/>
                </a:tc>
                <a:tc>
                  <a:txBody>
                    <a:bodyPr/>
                    <a:lstStyle/>
                    <a:p>
                      <a:pPr algn="ctr"/>
                      <a:r>
                        <a:rPr lang="en-US" sz="2800" dirty="0" smtClean="0"/>
                        <a:t>20%</a:t>
                      </a:r>
                      <a:endParaRPr lang="en-US" sz="2800" dirty="0"/>
                    </a:p>
                  </a:txBody>
                  <a:tcPr anchor="ctr"/>
                </a:tc>
              </a:tr>
              <a:tr h="1269642">
                <a:tc>
                  <a:txBody>
                    <a:bodyPr/>
                    <a:lstStyle/>
                    <a:p>
                      <a:r>
                        <a:rPr lang="en-US" sz="2800" dirty="0" smtClean="0"/>
                        <a:t>% of those entered who </a:t>
                      </a:r>
                      <a:r>
                        <a:rPr lang="en-US" sz="2800" b="1" i="1" dirty="0" smtClean="0"/>
                        <a:t>achieved</a:t>
                      </a:r>
                      <a:r>
                        <a:rPr lang="en-US" sz="2800" dirty="0" smtClean="0"/>
                        <a:t> grade A*-C on their resit </a:t>
                      </a:r>
                      <a:endParaRPr lang="en-US" sz="2800" dirty="0"/>
                    </a:p>
                  </a:txBody>
                  <a:tcPr anchor="ctr"/>
                </a:tc>
                <a:tc>
                  <a:txBody>
                    <a:bodyPr/>
                    <a:lstStyle/>
                    <a:p>
                      <a:pPr algn="ctr"/>
                      <a:r>
                        <a:rPr lang="en-US" sz="2800" dirty="0" smtClean="0"/>
                        <a:t>41%</a:t>
                      </a:r>
                      <a:endParaRPr lang="en-US" sz="2800" dirty="0"/>
                    </a:p>
                  </a:txBody>
                  <a:tcPr anchor="ctr"/>
                </a:tc>
              </a:tr>
            </a:tbl>
          </a:graphicData>
        </a:graphic>
      </p:graphicFrame>
      <p:sp>
        <p:nvSpPr>
          <p:cNvPr id="7" name="Rectangle 6"/>
          <p:cNvSpPr/>
          <p:nvPr/>
        </p:nvSpPr>
        <p:spPr>
          <a:xfrm>
            <a:off x="752940" y="5054742"/>
            <a:ext cx="7649538" cy="646331"/>
          </a:xfrm>
          <a:prstGeom prst="rect">
            <a:avLst/>
          </a:prstGeom>
        </p:spPr>
        <p:txBody>
          <a:bodyPr wrap="square">
            <a:spAutoFit/>
          </a:bodyPr>
          <a:lstStyle/>
          <a:p>
            <a:r>
              <a:rPr lang="en-US" dirty="0" smtClean="0"/>
              <a:t>(Data from Statistical First Release Level 1 &amp; 2 attainment in English &amp; maths by students aged 16-18: academic year 2012/13)</a:t>
            </a:r>
            <a:endParaRPr lang="en-US" dirty="0"/>
          </a:p>
        </p:txBody>
      </p:sp>
    </p:spTree>
    <p:extLst>
      <p:ext uri="{BB962C8B-B14F-4D97-AF65-F5344CB8AC3E}">
        <p14:creationId xmlns:p14="http://schemas.microsoft.com/office/powerpoint/2010/main" val="96581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Issues:</a:t>
            </a:r>
            <a:r>
              <a:rPr lang="en-US" dirty="0" smtClean="0"/>
              <a:t> learner viewpoint</a:t>
            </a:r>
            <a:endParaRPr lang="en-US" dirty="0"/>
          </a:p>
        </p:txBody>
      </p:sp>
      <p:sp>
        <p:nvSpPr>
          <p:cNvPr id="3" name="Content Placeholder 2"/>
          <p:cNvSpPr>
            <a:spLocks noGrp="1"/>
          </p:cNvSpPr>
          <p:nvPr>
            <p:ph idx="1"/>
          </p:nvPr>
        </p:nvSpPr>
        <p:spPr>
          <a:xfrm>
            <a:off x="457200" y="1600200"/>
            <a:ext cx="6237514" cy="4781496"/>
          </a:xfrm>
        </p:spPr>
        <p:txBody>
          <a:bodyPr/>
          <a:lstStyle/>
          <a:p>
            <a:pPr>
              <a:spcAft>
                <a:spcPts val="1200"/>
              </a:spcAft>
            </a:pPr>
            <a:r>
              <a:rPr lang="en-US" dirty="0" smtClean="0"/>
              <a:t>Repeated experience of failure in maths – especially GCSE exams</a:t>
            </a:r>
          </a:p>
          <a:p>
            <a:pPr>
              <a:spcAft>
                <a:spcPts val="1200"/>
              </a:spcAft>
            </a:pPr>
            <a:r>
              <a:rPr lang="en-US" dirty="0"/>
              <a:t>D</a:t>
            </a:r>
            <a:r>
              <a:rPr lang="en-US" dirty="0" smtClean="0"/>
              <a:t>islike, fear, hatred of maths</a:t>
            </a:r>
          </a:p>
          <a:p>
            <a:pPr>
              <a:spcAft>
                <a:spcPts val="1200"/>
              </a:spcAft>
            </a:pPr>
            <a:r>
              <a:rPr lang="en-US" dirty="0" smtClean="0"/>
              <a:t>See maths as boring &amp; irrelevant to them &amp; their aspirations</a:t>
            </a:r>
          </a:p>
          <a:p>
            <a:pPr>
              <a:spcAft>
                <a:spcPts val="1200"/>
              </a:spcAft>
            </a:pPr>
            <a:r>
              <a:rPr lang="en-US" dirty="0" smtClean="0"/>
              <a:t>Fixed mindsets</a:t>
            </a:r>
            <a:endParaRPr lang="en-US" dirty="0"/>
          </a:p>
        </p:txBody>
      </p:sp>
      <p:pic>
        <p:nvPicPr>
          <p:cNvPr id="4" name="Picture 3"/>
          <p:cNvPicPr>
            <a:picLocks noChangeAspect="1"/>
          </p:cNvPicPr>
          <p:nvPr/>
        </p:nvPicPr>
        <p:blipFill>
          <a:blip r:embed="rId2"/>
          <a:stretch>
            <a:fillRect/>
          </a:stretch>
        </p:blipFill>
        <p:spPr>
          <a:xfrm>
            <a:off x="6553201" y="3143060"/>
            <a:ext cx="2143739" cy="1347493"/>
          </a:xfrm>
          <a:prstGeom prst="rect">
            <a:avLst/>
          </a:prstGeom>
        </p:spPr>
      </p:pic>
      <p:pic>
        <p:nvPicPr>
          <p:cNvPr id="6" name="Picture 5"/>
          <p:cNvPicPr>
            <a:picLocks noChangeAspect="1"/>
          </p:cNvPicPr>
          <p:nvPr/>
        </p:nvPicPr>
        <p:blipFill rotWithShape="1">
          <a:blip r:embed="rId3"/>
          <a:srcRect b="10036"/>
          <a:stretch/>
        </p:blipFill>
        <p:spPr>
          <a:xfrm>
            <a:off x="6553200" y="4687284"/>
            <a:ext cx="2143739" cy="1694412"/>
          </a:xfrm>
          <a:prstGeom prst="rect">
            <a:avLst/>
          </a:prstGeom>
        </p:spPr>
      </p:pic>
      <p:pic>
        <p:nvPicPr>
          <p:cNvPr id="8" name="Picture 7"/>
          <p:cNvPicPr>
            <a:picLocks noChangeAspect="1"/>
          </p:cNvPicPr>
          <p:nvPr/>
        </p:nvPicPr>
        <p:blipFill>
          <a:blip r:embed="rId4"/>
          <a:stretch>
            <a:fillRect/>
          </a:stretch>
        </p:blipFill>
        <p:spPr>
          <a:xfrm>
            <a:off x="6553202" y="1417638"/>
            <a:ext cx="2143738" cy="1431711"/>
          </a:xfrm>
          <a:prstGeom prst="rect">
            <a:avLst/>
          </a:prstGeom>
        </p:spPr>
      </p:pic>
    </p:spTree>
    <p:extLst>
      <p:ext uri="{BB962C8B-B14F-4D97-AF65-F5344CB8AC3E}">
        <p14:creationId xmlns:p14="http://schemas.microsoft.com/office/powerpoint/2010/main" val="569011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Issues:</a:t>
            </a:r>
            <a:r>
              <a:rPr lang="en-US" dirty="0" smtClean="0"/>
              <a:t> college viewpoint</a:t>
            </a:r>
            <a:endParaRPr lang="en-US" dirty="0"/>
          </a:p>
        </p:txBody>
      </p:sp>
      <p:sp>
        <p:nvSpPr>
          <p:cNvPr id="3" name="Content Placeholder 2"/>
          <p:cNvSpPr>
            <a:spLocks noGrp="1"/>
          </p:cNvSpPr>
          <p:nvPr>
            <p:ph idx="1"/>
          </p:nvPr>
        </p:nvSpPr>
        <p:spPr>
          <a:xfrm>
            <a:off x="457200" y="1498254"/>
            <a:ext cx="6096001" cy="4816140"/>
          </a:xfrm>
        </p:spPr>
        <p:txBody>
          <a:bodyPr>
            <a:normAutofit lnSpcReduction="10000"/>
          </a:bodyPr>
          <a:lstStyle/>
          <a:p>
            <a:pPr>
              <a:spcAft>
                <a:spcPts val="1200"/>
              </a:spcAft>
            </a:pPr>
            <a:r>
              <a:rPr lang="en-US" dirty="0" smtClean="0"/>
              <a:t>Poor attendance at maths classes</a:t>
            </a:r>
          </a:p>
          <a:p>
            <a:pPr>
              <a:spcAft>
                <a:spcPts val="1200"/>
              </a:spcAft>
            </a:pPr>
            <a:r>
              <a:rPr lang="en-US" dirty="0" smtClean="0"/>
              <a:t>Low engagement by those who do attend (unwilling to complete homework)</a:t>
            </a:r>
          </a:p>
          <a:p>
            <a:pPr>
              <a:spcAft>
                <a:spcPts val="1200"/>
              </a:spcAft>
            </a:pPr>
            <a:r>
              <a:rPr lang="en-US" dirty="0" smtClean="0"/>
              <a:t>Frequent disruptive behaviour</a:t>
            </a:r>
          </a:p>
          <a:p>
            <a:pPr marL="0" indent="0">
              <a:spcAft>
                <a:spcPts val="1200"/>
              </a:spcAft>
              <a:buNone/>
            </a:pPr>
            <a:r>
              <a:rPr lang="en-US" i="1" dirty="0" smtClean="0"/>
              <a:t>And </a:t>
            </a:r>
            <a:r>
              <a:rPr lang="is-IS" i="1" dirty="0" smtClean="0"/>
              <a:t>…</a:t>
            </a:r>
            <a:endParaRPr lang="en-US" i="1" dirty="0" smtClean="0"/>
          </a:p>
          <a:p>
            <a:pPr>
              <a:spcAft>
                <a:spcPts val="1200"/>
              </a:spcAft>
            </a:pPr>
            <a:r>
              <a:rPr lang="en-US" dirty="0" smtClean="0"/>
              <a:t>Chronic shortage of qualified maths teachers</a:t>
            </a:r>
            <a:endParaRPr lang="en-US" dirty="0"/>
          </a:p>
        </p:txBody>
      </p:sp>
      <p:pic>
        <p:nvPicPr>
          <p:cNvPr id="4" name="Picture 3"/>
          <p:cNvPicPr>
            <a:picLocks noChangeAspect="1"/>
          </p:cNvPicPr>
          <p:nvPr/>
        </p:nvPicPr>
        <p:blipFill rotWithShape="1">
          <a:blip r:embed="rId2"/>
          <a:srcRect l="10499" b="8398"/>
          <a:stretch/>
        </p:blipFill>
        <p:spPr>
          <a:xfrm>
            <a:off x="6881587" y="4662033"/>
            <a:ext cx="1846942" cy="1471735"/>
          </a:xfrm>
          <a:prstGeom prst="rect">
            <a:avLst/>
          </a:prstGeom>
        </p:spPr>
      </p:pic>
      <p:pic>
        <p:nvPicPr>
          <p:cNvPr id="6" name="Picture 5"/>
          <p:cNvPicPr>
            <a:picLocks noChangeAspect="1"/>
          </p:cNvPicPr>
          <p:nvPr/>
        </p:nvPicPr>
        <p:blipFill>
          <a:blip r:embed="rId3"/>
          <a:stretch>
            <a:fillRect/>
          </a:stretch>
        </p:blipFill>
        <p:spPr>
          <a:xfrm>
            <a:off x="6873432" y="1498254"/>
            <a:ext cx="1855097" cy="1233715"/>
          </a:xfrm>
          <a:prstGeom prst="rect">
            <a:avLst/>
          </a:prstGeom>
        </p:spPr>
      </p:pic>
      <p:pic>
        <p:nvPicPr>
          <p:cNvPr id="8" name="Picture 7"/>
          <p:cNvPicPr>
            <a:picLocks noChangeAspect="1"/>
          </p:cNvPicPr>
          <p:nvPr/>
        </p:nvPicPr>
        <p:blipFill>
          <a:blip r:embed="rId4"/>
          <a:stretch>
            <a:fillRect/>
          </a:stretch>
        </p:blipFill>
        <p:spPr>
          <a:xfrm>
            <a:off x="6881587" y="3152776"/>
            <a:ext cx="1866901" cy="1085851"/>
          </a:xfrm>
          <a:prstGeom prst="rect">
            <a:avLst/>
          </a:prstGeom>
        </p:spPr>
      </p:pic>
    </p:spTree>
    <p:extLst>
      <p:ext uri="{BB962C8B-B14F-4D97-AF65-F5344CB8AC3E}">
        <p14:creationId xmlns:p14="http://schemas.microsoft.com/office/powerpoint/2010/main" val="2757077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5878117" cy="1143000"/>
          </a:xfrm>
        </p:spPr>
        <p:txBody>
          <a:bodyPr>
            <a:noAutofit/>
          </a:bodyPr>
          <a:lstStyle/>
          <a:p>
            <a:r>
              <a:rPr lang="en-US" sz="3600" i="1" dirty="0" smtClean="0"/>
              <a:t>Some sector responses</a:t>
            </a:r>
            <a:r>
              <a:rPr lang="en-US" sz="3600" dirty="0" smtClean="0"/>
              <a:t>: learner engagement</a:t>
            </a:r>
            <a:endParaRPr lang="en-US" sz="3600" dirty="0"/>
          </a:p>
        </p:txBody>
      </p:sp>
      <p:sp>
        <p:nvSpPr>
          <p:cNvPr id="3" name="Content Placeholder 2"/>
          <p:cNvSpPr>
            <a:spLocks noGrp="1"/>
          </p:cNvSpPr>
          <p:nvPr>
            <p:ph idx="1"/>
          </p:nvPr>
        </p:nvSpPr>
        <p:spPr>
          <a:xfrm>
            <a:off x="457198" y="1731636"/>
            <a:ext cx="8142515" cy="4650060"/>
          </a:xfrm>
        </p:spPr>
        <p:txBody>
          <a:bodyPr>
            <a:normAutofit lnSpcReduction="10000"/>
          </a:bodyPr>
          <a:lstStyle/>
          <a:p>
            <a:pPr>
              <a:lnSpc>
                <a:spcPct val="110000"/>
              </a:lnSpc>
              <a:spcAft>
                <a:spcPts val="600"/>
              </a:spcAft>
            </a:pPr>
            <a:r>
              <a:rPr lang="en-US" dirty="0" smtClean="0"/>
              <a:t>Vocationally contextualise maths</a:t>
            </a:r>
          </a:p>
          <a:p>
            <a:pPr>
              <a:lnSpc>
                <a:spcPct val="110000"/>
              </a:lnSpc>
              <a:spcAft>
                <a:spcPts val="600"/>
              </a:spcAft>
            </a:pPr>
            <a:r>
              <a:rPr lang="en-US" dirty="0" smtClean="0"/>
              <a:t>Involve vocational teachers in promoting maths</a:t>
            </a:r>
          </a:p>
          <a:p>
            <a:pPr>
              <a:lnSpc>
                <a:spcPct val="110000"/>
              </a:lnSpc>
              <a:spcAft>
                <a:spcPts val="600"/>
              </a:spcAft>
            </a:pPr>
            <a:r>
              <a:rPr lang="en-US" dirty="0" smtClean="0"/>
              <a:t>Emphasise employability &amp; earnings potential</a:t>
            </a:r>
          </a:p>
          <a:p>
            <a:pPr marL="0" indent="0">
              <a:lnSpc>
                <a:spcPct val="110000"/>
              </a:lnSpc>
              <a:spcAft>
                <a:spcPts val="600"/>
              </a:spcAft>
              <a:buNone/>
            </a:pPr>
            <a:r>
              <a:rPr lang="en-US" i="1" dirty="0" smtClean="0"/>
              <a:t>But also </a:t>
            </a:r>
            <a:r>
              <a:rPr lang="is-IS" i="1" dirty="0" smtClean="0"/>
              <a:t>…</a:t>
            </a:r>
            <a:endParaRPr lang="en-US" i="1" dirty="0" smtClean="0"/>
          </a:p>
          <a:p>
            <a:pPr>
              <a:lnSpc>
                <a:spcPct val="110000"/>
              </a:lnSpc>
              <a:spcAft>
                <a:spcPts val="600"/>
              </a:spcAft>
            </a:pPr>
            <a:r>
              <a:rPr lang="en-US" dirty="0" smtClean="0"/>
              <a:t>Rigorous policing of attendance</a:t>
            </a:r>
          </a:p>
          <a:p>
            <a:pPr>
              <a:spcAft>
                <a:spcPts val="600"/>
              </a:spcAft>
            </a:pPr>
            <a:r>
              <a:rPr lang="en-US" dirty="0" smtClean="0"/>
              <a:t>Disciplinary processes, etc.</a:t>
            </a:r>
            <a:endParaRPr lang="en-US" dirty="0"/>
          </a:p>
        </p:txBody>
      </p:sp>
      <p:pic>
        <p:nvPicPr>
          <p:cNvPr id="4" name="Picture 3"/>
          <p:cNvPicPr>
            <a:picLocks noChangeAspect="1"/>
          </p:cNvPicPr>
          <p:nvPr/>
        </p:nvPicPr>
        <p:blipFill rotWithShape="1">
          <a:blip r:embed="rId2"/>
          <a:srcRect l="24821" r="25538" b="5817"/>
          <a:stretch/>
        </p:blipFill>
        <p:spPr>
          <a:xfrm>
            <a:off x="7420428" y="4521201"/>
            <a:ext cx="1179286" cy="1675896"/>
          </a:xfrm>
          <a:prstGeom prst="rect">
            <a:avLst/>
          </a:prstGeom>
        </p:spPr>
      </p:pic>
    </p:spTree>
    <p:extLst>
      <p:ext uri="{BB962C8B-B14F-4D97-AF65-F5344CB8AC3E}">
        <p14:creationId xmlns:p14="http://schemas.microsoft.com/office/powerpoint/2010/main" val="1814794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Sector responses</a:t>
            </a:r>
            <a:r>
              <a:rPr lang="en-US" dirty="0" smtClean="0"/>
              <a:t>: staffing</a:t>
            </a:r>
            <a:endParaRPr lang="en-US" dirty="0"/>
          </a:p>
        </p:txBody>
      </p:sp>
      <p:sp>
        <p:nvSpPr>
          <p:cNvPr id="3" name="Content Placeholder 2"/>
          <p:cNvSpPr>
            <a:spLocks noGrp="1"/>
          </p:cNvSpPr>
          <p:nvPr>
            <p:ph idx="1"/>
          </p:nvPr>
        </p:nvSpPr>
        <p:spPr>
          <a:xfrm>
            <a:off x="457200" y="1417638"/>
            <a:ext cx="8229600" cy="4888155"/>
          </a:xfrm>
        </p:spPr>
        <p:txBody>
          <a:bodyPr>
            <a:normAutofit fontScale="85000" lnSpcReduction="10000"/>
          </a:bodyPr>
          <a:lstStyle/>
          <a:p>
            <a:pPr>
              <a:lnSpc>
                <a:spcPct val="120000"/>
              </a:lnSpc>
              <a:spcAft>
                <a:spcPts val="600"/>
              </a:spcAft>
            </a:pPr>
            <a:r>
              <a:rPr lang="en-US" dirty="0"/>
              <a:t>G</a:t>
            </a:r>
            <a:r>
              <a:rPr lang="en-US" dirty="0" smtClean="0"/>
              <a:t>raduate recruitment (‘Golden Hellos’, bursaries, etc.)</a:t>
            </a:r>
          </a:p>
          <a:p>
            <a:pPr>
              <a:lnSpc>
                <a:spcPct val="120000"/>
              </a:lnSpc>
              <a:spcAft>
                <a:spcPts val="600"/>
              </a:spcAft>
            </a:pPr>
            <a:r>
              <a:rPr lang="en-US" dirty="0"/>
              <a:t>U</a:t>
            </a:r>
            <a:r>
              <a:rPr lang="en-US" dirty="0" smtClean="0"/>
              <a:t>pskill functional skills &amp; vocational teachers </a:t>
            </a:r>
            <a:r>
              <a:rPr lang="en-US" i="1" dirty="0" smtClean="0"/>
              <a:t>( </a:t>
            </a:r>
            <a:r>
              <a:rPr lang="is-IS" i="1" dirty="0" smtClean="0"/>
              <a:t>… many with maths quals no higher than GCSE themselves!)</a:t>
            </a:r>
          </a:p>
          <a:p>
            <a:pPr>
              <a:lnSpc>
                <a:spcPct val="120000"/>
              </a:lnSpc>
              <a:spcAft>
                <a:spcPts val="600"/>
              </a:spcAft>
            </a:pPr>
            <a:r>
              <a:rPr lang="is-IS" dirty="0" smtClean="0"/>
              <a:t>CPD programmes – emphasis largely on cognitive &amp; constructivist approaches</a:t>
            </a:r>
          </a:p>
          <a:p>
            <a:pPr marL="0" indent="0">
              <a:lnSpc>
                <a:spcPct val="120000"/>
              </a:lnSpc>
              <a:spcAft>
                <a:spcPts val="600"/>
              </a:spcAft>
              <a:buNone/>
            </a:pPr>
            <a:r>
              <a:rPr lang="is-IS" i="1" dirty="0" smtClean="0"/>
              <a:t>And on the fringes ...</a:t>
            </a:r>
          </a:p>
          <a:p>
            <a:pPr>
              <a:lnSpc>
                <a:spcPct val="120000"/>
              </a:lnSpc>
              <a:spcAft>
                <a:spcPts val="600"/>
              </a:spcAft>
            </a:pPr>
            <a:r>
              <a:rPr lang="is-IS" dirty="0" smtClean="0"/>
              <a:t>Emerging interest in approaches of Dweck, Boaler ... &amp; mathematical reilience</a:t>
            </a:r>
            <a:endParaRPr lang="en-US" dirty="0"/>
          </a:p>
        </p:txBody>
      </p:sp>
      <p:pic>
        <p:nvPicPr>
          <p:cNvPr id="4" name="Picture 3"/>
          <p:cNvPicPr>
            <a:picLocks noChangeAspect="1"/>
          </p:cNvPicPr>
          <p:nvPr/>
        </p:nvPicPr>
        <p:blipFill rotWithShape="1">
          <a:blip r:embed="rId2"/>
          <a:srcRect l="24821" r="25538" b="5817"/>
          <a:stretch/>
        </p:blipFill>
        <p:spPr>
          <a:xfrm>
            <a:off x="7853864" y="4017687"/>
            <a:ext cx="1179286" cy="1675896"/>
          </a:xfrm>
          <a:prstGeom prst="rect">
            <a:avLst/>
          </a:prstGeom>
        </p:spPr>
      </p:pic>
    </p:spTree>
    <p:extLst>
      <p:ext uri="{BB962C8B-B14F-4D97-AF65-F5344CB8AC3E}">
        <p14:creationId xmlns:p14="http://schemas.microsoft.com/office/powerpoint/2010/main" val="3630171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MR interventions</a:t>
            </a:r>
            <a:endParaRPr lang="en-US" dirty="0"/>
          </a:p>
        </p:txBody>
      </p:sp>
      <p:sp>
        <p:nvSpPr>
          <p:cNvPr id="3" name="Content Placeholder 2"/>
          <p:cNvSpPr>
            <a:spLocks noGrp="1"/>
          </p:cNvSpPr>
          <p:nvPr>
            <p:ph idx="1"/>
          </p:nvPr>
        </p:nvSpPr>
        <p:spPr>
          <a:xfrm>
            <a:off x="457200" y="1435814"/>
            <a:ext cx="8178800" cy="4520425"/>
          </a:xfrm>
        </p:spPr>
        <p:txBody>
          <a:bodyPr>
            <a:normAutofit/>
          </a:bodyPr>
          <a:lstStyle/>
          <a:p>
            <a:pPr marL="0" indent="0">
              <a:spcAft>
                <a:spcPts val="1200"/>
              </a:spcAft>
              <a:buNone/>
            </a:pPr>
            <a:r>
              <a:rPr lang="en-US" dirty="0" smtClean="0"/>
              <a:t>Funded by the Education &amp; Training Foundation (ETF), 2 CPD modules developed by WMCETT:</a:t>
            </a:r>
          </a:p>
          <a:p>
            <a:pPr>
              <a:spcAft>
                <a:spcPts val="1200"/>
              </a:spcAft>
            </a:pPr>
            <a:r>
              <a:rPr lang="en-US" i="1" dirty="0" smtClean="0"/>
              <a:t>Introduction to mathematical resilience &amp; the growth zone model </a:t>
            </a:r>
            <a:r>
              <a:rPr lang="en-US" dirty="0" smtClean="0"/>
              <a:t>(1-day course)</a:t>
            </a:r>
          </a:p>
          <a:p>
            <a:pPr>
              <a:spcAft>
                <a:spcPts val="1200"/>
              </a:spcAft>
            </a:pPr>
            <a:r>
              <a:rPr lang="en-US" i="1" dirty="0" smtClean="0"/>
              <a:t>Developing mathematical resilience </a:t>
            </a:r>
            <a:r>
              <a:rPr lang="en-US" dirty="0" smtClean="0"/>
              <a:t>(4-day course)</a:t>
            </a:r>
            <a:endParaRPr lang="en-US" i="1" dirty="0" smtClean="0"/>
          </a:p>
        </p:txBody>
      </p:sp>
      <p:pic>
        <p:nvPicPr>
          <p:cNvPr id="4" name="Picture 3"/>
          <p:cNvPicPr>
            <a:picLocks noChangeAspect="1"/>
          </p:cNvPicPr>
          <p:nvPr/>
        </p:nvPicPr>
        <p:blipFill>
          <a:blip r:embed="rId2"/>
          <a:stretch>
            <a:fillRect/>
          </a:stretch>
        </p:blipFill>
        <p:spPr>
          <a:xfrm>
            <a:off x="7299827" y="5227639"/>
            <a:ext cx="1158376" cy="1143000"/>
          </a:xfrm>
          <a:prstGeom prst="rect">
            <a:avLst/>
          </a:prstGeom>
        </p:spPr>
      </p:pic>
    </p:spTree>
    <p:extLst>
      <p:ext uri="{BB962C8B-B14F-4D97-AF65-F5344CB8AC3E}">
        <p14:creationId xmlns:p14="http://schemas.microsoft.com/office/powerpoint/2010/main" val="1851532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1611</TotalTime>
  <Words>1424</Words>
  <Application>Microsoft Office PowerPoint</Application>
  <PresentationFormat>On-screen Show (4:3)</PresentationFormat>
  <Paragraphs>192</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Comic Sans MS</vt:lpstr>
      <vt:lpstr>Office Theme</vt:lpstr>
      <vt:lpstr>Mathematical Resilience &amp; Further Education</vt:lpstr>
      <vt:lpstr>Background to FE sector</vt:lpstr>
      <vt:lpstr>Policy background</vt:lpstr>
      <vt:lpstr>Historical entry &amp; success rates in FE (2012/13)</vt:lpstr>
      <vt:lpstr>Issues: learner viewpoint</vt:lpstr>
      <vt:lpstr>Issues: college viewpoint</vt:lpstr>
      <vt:lpstr>Some sector responses: learner engagement</vt:lpstr>
      <vt:lpstr>Sector responses: staffing</vt:lpstr>
      <vt:lpstr>MR interventions</vt:lpstr>
      <vt:lpstr>Introduction to MR</vt:lpstr>
      <vt:lpstr>Developing MR </vt:lpstr>
      <vt:lpstr>Emotional response to numbers</vt:lpstr>
      <vt:lpstr>Case studies</vt:lpstr>
      <vt:lpstr>Primary school experience</vt:lpstr>
      <vt:lpstr>Secondary school experience</vt:lpstr>
      <vt:lpstr>6th Form experience</vt:lpstr>
      <vt:lpstr>Further Education?</vt:lpstr>
      <vt:lpstr>Career Path</vt:lpstr>
      <vt:lpstr>Own Business</vt:lpstr>
      <vt:lpstr>Life as an assessor</vt:lpstr>
      <vt:lpstr>Reaction to MR - Day 1</vt:lpstr>
      <vt:lpstr>Key messages</vt:lpstr>
      <vt:lpstr>Next Steps</vt:lpstr>
      <vt:lpstr>From a participant’s viewpoint …</vt:lpstr>
      <vt:lpstr>From a participant’s viewpoint …</vt:lpstr>
      <vt:lpstr>From a participant’s viewpoint …</vt:lpstr>
      <vt:lpstr>From a participant’s viewpoint …</vt:lpstr>
      <vt:lpstr>Aims going forward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Pardoe</dc:creator>
  <cp:lastModifiedBy>clare</cp:lastModifiedBy>
  <cp:revision>50</cp:revision>
  <dcterms:created xsi:type="dcterms:W3CDTF">2016-02-25T09:21:37Z</dcterms:created>
  <dcterms:modified xsi:type="dcterms:W3CDTF">2016-03-15T15:54:26Z</dcterms:modified>
</cp:coreProperties>
</file>