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7" r:id="rId3"/>
    <p:sldId id="276" r:id="rId4"/>
    <p:sldId id="258" r:id="rId5"/>
    <p:sldId id="270" r:id="rId6"/>
    <p:sldId id="272" r:id="rId7"/>
    <p:sldId id="263" r:id="rId8"/>
    <p:sldId id="271" r:id="rId9"/>
    <p:sldId id="259" r:id="rId10"/>
    <p:sldId id="277" r:id="rId11"/>
    <p:sldId id="266" r:id="rId12"/>
    <p:sldId id="267" r:id="rId13"/>
    <p:sldId id="274" r:id="rId14"/>
    <p:sldId id="275" r:id="rId15"/>
    <p:sldId id="260" r:id="rId16"/>
    <p:sldId id="265" r:id="rId17"/>
    <p:sldId id="269" r:id="rId18"/>
    <p:sldId id="262" r:id="rId19"/>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43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8" autoAdjust="0"/>
    <p:restoredTop sz="86355" autoAdjust="0"/>
  </p:normalViewPr>
  <p:slideViewPr>
    <p:cSldViewPr snapToGrid="0">
      <p:cViewPr varScale="1">
        <p:scale>
          <a:sx n="102" d="100"/>
          <a:sy n="102" d="100"/>
        </p:scale>
        <p:origin x="186" y="10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34F5F411-6059-497A-A375-7C3B93678835}" type="datetimeFigureOut">
              <a:rPr lang="en-GB" smtClean="0"/>
              <a:t>27/03/2017</a:t>
            </a:fld>
            <a:endParaRPr lang="en-GB"/>
          </a:p>
        </p:txBody>
      </p:sp>
      <p:sp>
        <p:nvSpPr>
          <p:cNvPr id="4" name="Footer Placeholder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F512C77C-BB76-43DE-B744-F81EC288C105}" type="slidenum">
              <a:rPr lang="en-GB" smtClean="0"/>
              <a:t>‹#›</a:t>
            </a:fld>
            <a:endParaRPr lang="en-GB"/>
          </a:p>
        </p:txBody>
      </p:sp>
    </p:spTree>
    <p:extLst>
      <p:ext uri="{BB962C8B-B14F-4D97-AF65-F5344CB8AC3E}">
        <p14:creationId xmlns:p14="http://schemas.microsoft.com/office/powerpoint/2010/main" val="857050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32620A21-CE1D-49F8-9BE7-EB5C9C5F7901}" type="datetimeFigureOut">
              <a:rPr lang="en-GB" smtClean="0"/>
              <a:t>27/03/2017</a:t>
            </a:fld>
            <a:endParaRPr lang="en-GB"/>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F0D2A0AA-D1DD-4597-87CA-3102549A9B85}" type="slidenum">
              <a:rPr lang="en-GB" smtClean="0"/>
              <a:t>‹#›</a:t>
            </a:fld>
            <a:endParaRPr lang="en-GB"/>
          </a:p>
        </p:txBody>
      </p:sp>
    </p:spTree>
    <p:extLst>
      <p:ext uri="{BB962C8B-B14F-4D97-AF65-F5344CB8AC3E}">
        <p14:creationId xmlns:p14="http://schemas.microsoft.com/office/powerpoint/2010/main" val="1087199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0D2A0AA-D1DD-4597-87CA-3102549A9B85}" type="slidenum">
              <a:rPr lang="en-GB" smtClean="0"/>
              <a:t>1</a:t>
            </a:fld>
            <a:endParaRPr lang="en-GB"/>
          </a:p>
        </p:txBody>
      </p:sp>
    </p:spTree>
    <p:extLst>
      <p:ext uri="{BB962C8B-B14F-4D97-AF65-F5344CB8AC3E}">
        <p14:creationId xmlns:p14="http://schemas.microsoft.com/office/powerpoint/2010/main" val="1334034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Upon this briefly argued premise, I propose that the content of the curriculum for such profoundly vulnerable young people is addressed before any further plans to impart experience and knowledge begins. The pre-curriculum before the actual curriculum. As teachers we are rich in ideas about imparting learning and it was not difficult to prepare experiences and projects which addressed ‘who am I’ beginning with ‘what am I’. Working with a large outline drawing of their own shape they filled it in with organs and systems copied from books and supported by videos (yes it was some time ago) of how the body worked. The classroom filled up with new objects, a skeleton hung behind the door, they peered down a microscope at their own tissues, gasped at the idea that pregnancy resulted from two tiny cells joining together. The most wonderful moment was when they exchanged x and y chromosomes on cards to see whether their joined cells would make a boy or a girl baby. It was if the mysteries of the world were being revealed for the first time. Later they made models of the area and marked on where they lived, photo-</a:t>
            </a:r>
            <a:r>
              <a:rPr lang="en-GB" sz="1200" b="0" i="0" kern="1200" dirty="0" err="1">
                <a:solidFill>
                  <a:schemeClr val="tx1"/>
                </a:solidFill>
                <a:effectLst/>
                <a:latin typeface="+mn-lt"/>
                <a:ea typeface="+mn-ea"/>
                <a:cs typeface="+mn-cs"/>
              </a:rPr>
              <a:t>ed</a:t>
            </a:r>
            <a:r>
              <a:rPr lang="en-GB" sz="1200" b="0" i="0" kern="1200" dirty="0">
                <a:solidFill>
                  <a:schemeClr val="tx1"/>
                </a:solidFill>
                <a:effectLst/>
                <a:latin typeface="+mn-lt"/>
                <a:ea typeface="+mn-ea"/>
                <a:cs typeface="+mn-cs"/>
              </a:rPr>
              <a:t> their houses and streets and worked out on maps, what the places were that they passed through on the bus. More work went on about time – when is lunch, how long did it take, what time do we leave, time lines of their lives with details of the days and months of their birth – wars, disasters, festivals that they had heard about were added and very gradually a picture of themselves began to emerge which linked them into the real world and the world of others. The holes began to join up and so we began the City and Guilds maths group, what they wanted to learn about began to make sense and the possibility of joining up information into a coherent understanding became possible.</a:t>
            </a:r>
          </a:p>
          <a:p>
            <a:r>
              <a:rPr lang="en-GB" sz="1200" b="0" i="0" kern="1200" dirty="0">
                <a:solidFill>
                  <a:schemeClr val="tx1"/>
                </a:solidFill>
                <a:effectLst/>
                <a:latin typeface="+mn-lt"/>
                <a:ea typeface="+mn-ea"/>
                <a:cs typeface="+mn-cs"/>
              </a:rPr>
              <a:t>Later work has led me to appreciate the importance of houses, bridges, games, stories, play which help to express and clarify the issues blocking the learning process. But my basic proposal for beginning work with such profoundly disengaged children is that we address the foundations of ‘who am I, where am I and what time is it’ before we seek to erect the building of knowledge.</a:t>
            </a:r>
          </a:p>
          <a:p>
            <a:r>
              <a:rPr lang="en-GB" dirty="0"/>
              <a:t>http://www.thetcj.org/in-residence-articles/i-dont-know-heather-geddes</a:t>
            </a:r>
          </a:p>
          <a:p>
            <a:endParaRPr lang="en-GB" dirty="0"/>
          </a:p>
        </p:txBody>
      </p:sp>
      <p:sp>
        <p:nvSpPr>
          <p:cNvPr id="4" name="Slide Number Placeholder 3"/>
          <p:cNvSpPr>
            <a:spLocks noGrp="1"/>
          </p:cNvSpPr>
          <p:nvPr>
            <p:ph type="sldNum" sz="quarter" idx="10"/>
          </p:nvPr>
        </p:nvSpPr>
        <p:spPr/>
        <p:txBody>
          <a:bodyPr/>
          <a:lstStyle/>
          <a:p>
            <a:fld id="{F0D2A0AA-D1DD-4597-87CA-3102549A9B85}" type="slidenum">
              <a:rPr lang="en-GB" smtClean="0"/>
              <a:t>18</a:t>
            </a:fld>
            <a:endParaRPr lang="en-GB"/>
          </a:p>
        </p:txBody>
      </p:sp>
    </p:spTree>
    <p:extLst>
      <p:ext uri="{BB962C8B-B14F-4D97-AF65-F5344CB8AC3E}">
        <p14:creationId xmlns:p14="http://schemas.microsoft.com/office/powerpoint/2010/main" val="971254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BGS Maths:</a:t>
            </a:r>
            <a:r>
              <a:rPr lang="en-GB" baseline="0" dirty="0"/>
              <a:t>  In the past:  printing off assessment schemes and expecting them to be complete – what year curriculum?  Very little use of concrete apparatus, despite very low attainment of students – 100 squares, whiteboards and counters – Abacus Evolve</a:t>
            </a:r>
          </a:p>
          <a:p>
            <a:r>
              <a:rPr lang="en-GB" baseline="0" dirty="0"/>
              <a:t>Now:  Yr1:  Raise the profile of Maths – Focus days/staff CPD/calculation guidance</a:t>
            </a:r>
          </a:p>
          <a:p>
            <a:r>
              <a:rPr lang="en-GB" baseline="0" dirty="0"/>
              <a:t>Yr2: Large investment in manipulatives.  Problem solving staff CPD. Parents attendance (10%).  Democracy focus day.  Start of POTW.  </a:t>
            </a:r>
          </a:p>
          <a:p>
            <a:r>
              <a:rPr lang="en-GB" baseline="0" dirty="0"/>
              <a:t>Yr3:  STEM focus day (1/2 term project), POTW, exploring how we can do Mastery and MR @BGS, exploring </a:t>
            </a:r>
          </a:p>
          <a:p>
            <a:r>
              <a:rPr lang="en-GB" baseline="0" dirty="0"/>
              <a:t>Mastery – Mike Askew in OUP materials – said it sort of worked in special school – but sort of didn’t.  </a:t>
            </a:r>
          </a:p>
          <a:p>
            <a:r>
              <a:rPr lang="en-GB" baseline="0" dirty="0"/>
              <a:t>Sometimes hard to find guidance on what works with our non-</a:t>
            </a:r>
            <a:r>
              <a:rPr lang="en-GB" baseline="0" dirty="0" err="1"/>
              <a:t>neruotypical</a:t>
            </a:r>
            <a:r>
              <a:rPr lang="en-GB" baseline="0" dirty="0"/>
              <a:t> students</a:t>
            </a:r>
          </a:p>
          <a:p>
            <a:endParaRPr lang="en-GB" dirty="0"/>
          </a:p>
        </p:txBody>
      </p:sp>
      <p:sp>
        <p:nvSpPr>
          <p:cNvPr id="4" name="Slide Number Placeholder 3"/>
          <p:cNvSpPr>
            <a:spLocks noGrp="1"/>
          </p:cNvSpPr>
          <p:nvPr>
            <p:ph type="sldNum" sz="quarter" idx="10"/>
          </p:nvPr>
        </p:nvSpPr>
        <p:spPr/>
        <p:txBody>
          <a:bodyPr/>
          <a:lstStyle/>
          <a:p>
            <a:fld id="{F0D2A0AA-D1DD-4597-87CA-3102549A9B85}" type="slidenum">
              <a:rPr lang="en-GB" smtClean="0"/>
              <a:t>2</a:t>
            </a:fld>
            <a:endParaRPr lang="en-GB"/>
          </a:p>
        </p:txBody>
      </p:sp>
    </p:spTree>
    <p:extLst>
      <p:ext uri="{BB962C8B-B14F-4D97-AF65-F5344CB8AC3E}">
        <p14:creationId xmlns:p14="http://schemas.microsoft.com/office/powerpoint/2010/main" val="3486181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Thick black lines</a:t>
            </a:r>
          </a:p>
          <a:p>
            <a:endParaRPr lang="en-GB" dirty="0"/>
          </a:p>
          <a:p>
            <a:endParaRPr lang="en-GB" dirty="0"/>
          </a:p>
          <a:p>
            <a:r>
              <a:rPr lang="en-GB" dirty="0"/>
              <a:t>http://www.cne.psychol.cam.ac.uk/the-relationship-between-maths-anxiety-and-maths-performance</a:t>
            </a:r>
          </a:p>
          <a:p>
            <a:r>
              <a:rPr lang="en-GB" dirty="0"/>
              <a:t>https://www.ncbi.nlm.nih.gov/pmc/articles/PMC4703847/ (same link)</a:t>
            </a:r>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F0D2A0AA-D1DD-4597-87CA-3102549A9B85}" type="slidenum">
              <a:rPr lang="en-GB" smtClean="0"/>
              <a:t>4</a:t>
            </a:fld>
            <a:endParaRPr lang="en-GB"/>
          </a:p>
        </p:txBody>
      </p:sp>
    </p:spTree>
    <p:extLst>
      <p:ext uri="{BB962C8B-B14F-4D97-AF65-F5344CB8AC3E}">
        <p14:creationId xmlns:p14="http://schemas.microsoft.com/office/powerpoint/2010/main" val="1096908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Thick black lines</a:t>
            </a:r>
          </a:p>
          <a:p>
            <a:endParaRPr lang="en-GB" dirty="0"/>
          </a:p>
          <a:p>
            <a:endParaRPr lang="en-GB" dirty="0"/>
          </a:p>
          <a:p>
            <a:r>
              <a:rPr lang="en-GB" dirty="0"/>
              <a:t>http://www.cne.psychol.cam.ac.uk/the-relationship-between-maths-anxiety-and-maths-performance</a:t>
            </a:r>
          </a:p>
          <a:p>
            <a:r>
              <a:rPr lang="en-GB" dirty="0"/>
              <a:t>https://www.ncbi.nlm.nih.gov/pmc/articles/PMC4703847/ (same link)</a:t>
            </a:r>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F0D2A0AA-D1DD-4597-87CA-3102549A9B85}" type="slidenum">
              <a:rPr lang="en-GB" smtClean="0"/>
              <a:t>5</a:t>
            </a:fld>
            <a:endParaRPr lang="en-GB"/>
          </a:p>
        </p:txBody>
      </p:sp>
    </p:spTree>
    <p:extLst>
      <p:ext uri="{BB962C8B-B14F-4D97-AF65-F5344CB8AC3E}">
        <p14:creationId xmlns:p14="http://schemas.microsoft.com/office/powerpoint/2010/main" val="1560324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Fairly </a:t>
            </a:r>
          </a:p>
        </p:txBody>
      </p:sp>
      <p:sp>
        <p:nvSpPr>
          <p:cNvPr id="4" name="Slide Number Placeholder 3"/>
          <p:cNvSpPr>
            <a:spLocks noGrp="1"/>
          </p:cNvSpPr>
          <p:nvPr>
            <p:ph type="sldNum" sz="quarter" idx="10"/>
          </p:nvPr>
        </p:nvSpPr>
        <p:spPr/>
        <p:txBody>
          <a:bodyPr/>
          <a:lstStyle/>
          <a:p>
            <a:fld id="{F0D2A0AA-D1DD-4597-87CA-3102549A9B85}" type="slidenum">
              <a:rPr lang="en-GB" smtClean="0"/>
              <a:t>7</a:t>
            </a:fld>
            <a:endParaRPr lang="en-GB"/>
          </a:p>
        </p:txBody>
      </p:sp>
    </p:spTree>
    <p:extLst>
      <p:ext uri="{BB962C8B-B14F-4D97-AF65-F5344CB8AC3E}">
        <p14:creationId xmlns:p14="http://schemas.microsoft.com/office/powerpoint/2010/main" val="4264451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Perceptions of Maths:  Problem</a:t>
            </a:r>
            <a:r>
              <a:rPr lang="en-GB" baseline="0" dirty="0"/>
              <a:t> solving being integral to the Maths we do – rather than stand alone – challenging perceptions of problem solving (its not scary) – construct around problem solving </a:t>
            </a:r>
            <a:endParaRPr lang="en-GB" dirty="0"/>
          </a:p>
        </p:txBody>
      </p:sp>
      <p:sp>
        <p:nvSpPr>
          <p:cNvPr id="4" name="Slide Number Placeholder 3"/>
          <p:cNvSpPr>
            <a:spLocks noGrp="1"/>
          </p:cNvSpPr>
          <p:nvPr>
            <p:ph type="sldNum" sz="quarter" idx="10"/>
          </p:nvPr>
        </p:nvSpPr>
        <p:spPr/>
        <p:txBody>
          <a:bodyPr/>
          <a:lstStyle/>
          <a:p>
            <a:fld id="{F0D2A0AA-D1DD-4597-87CA-3102549A9B85}" type="slidenum">
              <a:rPr lang="en-GB" smtClean="0"/>
              <a:t>9</a:t>
            </a:fld>
            <a:endParaRPr lang="en-GB"/>
          </a:p>
        </p:txBody>
      </p:sp>
    </p:spTree>
    <p:extLst>
      <p:ext uri="{BB962C8B-B14F-4D97-AF65-F5344CB8AC3E}">
        <p14:creationId xmlns:p14="http://schemas.microsoft.com/office/powerpoint/2010/main" val="3213667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D2A0AA-D1DD-4597-87CA-3102549A9B85}" type="slidenum">
              <a:rPr lang="en-GB" smtClean="0"/>
              <a:t>15</a:t>
            </a:fld>
            <a:endParaRPr lang="en-GB"/>
          </a:p>
        </p:txBody>
      </p:sp>
    </p:spTree>
    <p:extLst>
      <p:ext uri="{BB962C8B-B14F-4D97-AF65-F5344CB8AC3E}">
        <p14:creationId xmlns:p14="http://schemas.microsoft.com/office/powerpoint/2010/main" val="1217825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D2A0AA-D1DD-4597-87CA-3102549A9B85}" type="slidenum">
              <a:rPr lang="en-GB" smtClean="0"/>
              <a:t>16</a:t>
            </a:fld>
            <a:endParaRPr lang="en-GB"/>
          </a:p>
        </p:txBody>
      </p:sp>
    </p:spTree>
    <p:extLst>
      <p:ext uri="{BB962C8B-B14F-4D97-AF65-F5344CB8AC3E}">
        <p14:creationId xmlns:p14="http://schemas.microsoft.com/office/powerpoint/2010/main" val="2468593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D2A0AA-D1DD-4597-87CA-3102549A9B85}" type="slidenum">
              <a:rPr lang="en-GB" smtClean="0"/>
              <a:t>17</a:t>
            </a:fld>
            <a:endParaRPr lang="en-GB"/>
          </a:p>
        </p:txBody>
      </p:sp>
    </p:spTree>
    <p:extLst>
      <p:ext uri="{BB962C8B-B14F-4D97-AF65-F5344CB8AC3E}">
        <p14:creationId xmlns:p14="http://schemas.microsoft.com/office/powerpoint/2010/main" val="1684336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074226B-745C-48BE-9284-993E9A90B68D}" type="datetimeFigureOut">
              <a:rPr lang="en-GB" smtClean="0"/>
              <a:t>27/03/2017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84C736-7091-46AF-AC11-DAE433C1B77D}" type="slidenum">
              <a:rPr lang="en-GB" smtClean="0"/>
              <a:t>‹#›</a:t>
            </a:fld>
            <a:endParaRPr lang="en-GB"/>
          </a:p>
        </p:txBody>
      </p:sp>
    </p:spTree>
    <p:extLst>
      <p:ext uri="{BB962C8B-B14F-4D97-AF65-F5344CB8AC3E}">
        <p14:creationId xmlns:p14="http://schemas.microsoft.com/office/powerpoint/2010/main" val="975212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074226B-745C-48BE-9284-993E9A90B68D}" type="datetimeFigureOut">
              <a:rPr lang="en-GB" smtClean="0"/>
              <a:t>27/03/2017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84C736-7091-46AF-AC11-DAE433C1B77D}" type="slidenum">
              <a:rPr lang="en-GB" smtClean="0"/>
              <a:t>‹#›</a:t>
            </a:fld>
            <a:endParaRPr lang="en-GB"/>
          </a:p>
        </p:txBody>
      </p:sp>
    </p:spTree>
    <p:extLst>
      <p:ext uri="{BB962C8B-B14F-4D97-AF65-F5344CB8AC3E}">
        <p14:creationId xmlns:p14="http://schemas.microsoft.com/office/powerpoint/2010/main" val="2299364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074226B-745C-48BE-9284-993E9A90B68D}" type="datetimeFigureOut">
              <a:rPr lang="en-GB" smtClean="0"/>
              <a:t>27/03/2017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84C736-7091-46AF-AC11-DAE433C1B77D}" type="slidenum">
              <a:rPr lang="en-GB" smtClean="0"/>
              <a:t>‹#›</a:t>
            </a:fld>
            <a:endParaRPr lang="en-GB"/>
          </a:p>
        </p:txBody>
      </p:sp>
    </p:spTree>
    <p:extLst>
      <p:ext uri="{BB962C8B-B14F-4D97-AF65-F5344CB8AC3E}">
        <p14:creationId xmlns:p14="http://schemas.microsoft.com/office/powerpoint/2010/main" val="502736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074226B-745C-48BE-9284-993E9A90B68D}" type="datetimeFigureOut">
              <a:rPr lang="en-GB" smtClean="0"/>
              <a:t>27/03/2017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84C736-7091-46AF-AC11-DAE433C1B77D}" type="slidenum">
              <a:rPr lang="en-GB" smtClean="0"/>
              <a:t>‹#›</a:t>
            </a:fld>
            <a:endParaRPr lang="en-GB"/>
          </a:p>
        </p:txBody>
      </p:sp>
    </p:spTree>
    <p:extLst>
      <p:ext uri="{BB962C8B-B14F-4D97-AF65-F5344CB8AC3E}">
        <p14:creationId xmlns:p14="http://schemas.microsoft.com/office/powerpoint/2010/main" val="2832691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74226B-745C-48BE-9284-993E9A90B68D}" type="datetimeFigureOut">
              <a:rPr lang="en-GB" smtClean="0"/>
              <a:t>27/03/2017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84C736-7091-46AF-AC11-DAE433C1B77D}" type="slidenum">
              <a:rPr lang="en-GB" smtClean="0"/>
              <a:t>‹#›</a:t>
            </a:fld>
            <a:endParaRPr lang="en-GB"/>
          </a:p>
        </p:txBody>
      </p:sp>
    </p:spTree>
    <p:extLst>
      <p:ext uri="{BB962C8B-B14F-4D97-AF65-F5344CB8AC3E}">
        <p14:creationId xmlns:p14="http://schemas.microsoft.com/office/powerpoint/2010/main" val="2088123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074226B-745C-48BE-9284-993E9A90B68D}" type="datetimeFigureOut">
              <a:rPr lang="en-GB" smtClean="0"/>
              <a:t>27/03/2017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84C736-7091-46AF-AC11-DAE433C1B77D}" type="slidenum">
              <a:rPr lang="en-GB" smtClean="0"/>
              <a:t>‹#›</a:t>
            </a:fld>
            <a:endParaRPr lang="en-GB"/>
          </a:p>
        </p:txBody>
      </p:sp>
    </p:spTree>
    <p:extLst>
      <p:ext uri="{BB962C8B-B14F-4D97-AF65-F5344CB8AC3E}">
        <p14:creationId xmlns:p14="http://schemas.microsoft.com/office/powerpoint/2010/main" val="3147360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074226B-745C-48BE-9284-993E9A90B68D}" type="datetimeFigureOut">
              <a:rPr lang="en-GB" smtClean="0"/>
              <a:t>27/03/2017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84C736-7091-46AF-AC11-DAE433C1B77D}" type="slidenum">
              <a:rPr lang="en-GB" smtClean="0"/>
              <a:t>‹#›</a:t>
            </a:fld>
            <a:endParaRPr lang="en-GB"/>
          </a:p>
        </p:txBody>
      </p:sp>
    </p:spTree>
    <p:extLst>
      <p:ext uri="{BB962C8B-B14F-4D97-AF65-F5344CB8AC3E}">
        <p14:creationId xmlns:p14="http://schemas.microsoft.com/office/powerpoint/2010/main" val="3679109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074226B-745C-48BE-9284-993E9A90B68D}" type="datetimeFigureOut">
              <a:rPr lang="en-GB" smtClean="0"/>
              <a:t>27/03/2017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84C736-7091-46AF-AC11-DAE433C1B77D}" type="slidenum">
              <a:rPr lang="en-GB" smtClean="0"/>
              <a:t>‹#›</a:t>
            </a:fld>
            <a:endParaRPr lang="en-GB"/>
          </a:p>
        </p:txBody>
      </p:sp>
    </p:spTree>
    <p:extLst>
      <p:ext uri="{BB962C8B-B14F-4D97-AF65-F5344CB8AC3E}">
        <p14:creationId xmlns:p14="http://schemas.microsoft.com/office/powerpoint/2010/main" val="2659904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74226B-745C-48BE-9284-993E9A90B68D}" type="datetimeFigureOut">
              <a:rPr lang="en-GB" smtClean="0"/>
              <a:t>27/03/2017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84C736-7091-46AF-AC11-DAE433C1B77D}" type="slidenum">
              <a:rPr lang="en-GB" smtClean="0"/>
              <a:t>‹#›</a:t>
            </a:fld>
            <a:endParaRPr lang="en-GB"/>
          </a:p>
        </p:txBody>
      </p:sp>
    </p:spTree>
    <p:extLst>
      <p:ext uri="{BB962C8B-B14F-4D97-AF65-F5344CB8AC3E}">
        <p14:creationId xmlns:p14="http://schemas.microsoft.com/office/powerpoint/2010/main" val="2937181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74226B-745C-48BE-9284-993E9A90B68D}" type="datetimeFigureOut">
              <a:rPr lang="en-GB" smtClean="0"/>
              <a:t>27/03/2017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84C736-7091-46AF-AC11-DAE433C1B77D}" type="slidenum">
              <a:rPr lang="en-GB" smtClean="0"/>
              <a:t>‹#›</a:t>
            </a:fld>
            <a:endParaRPr lang="en-GB"/>
          </a:p>
        </p:txBody>
      </p:sp>
    </p:spTree>
    <p:extLst>
      <p:ext uri="{BB962C8B-B14F-4D97-AF65-F5344CB8AC3E}">
        <p14:creationId xmlns:p14="http://schemas.microsoft.com/office/powerpoint/2010/main" val="3046576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74226B-745C-48BE-9284-993E9A90B68D}" type="datetimeFigureOut">
              <a:rPr lang="en-GB" smtClean="0"/>
              <a:t>27/03/2017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84C736-7091-46AF-AC11-DAE433C1B77D}" type="slidenum">
              <a:rPr lang="en-GB" smtClean="0"/>
              <a:t>‹#›</a:t>
            </a:fld>
            <a:endParaRPr lang="en-GB"/>
          </a:p>
        </p:txBody>
      </p:sp>
    </p:spTree>
    <p:extLst>
      <p:ext uri="{BB962C8B-B14F-4D97-AF65-F5344CB8AC3E}">
        <p14:creationId xmlns:p14="http://schemas.microsoft.com/office/powerpoint/2010/main" val="1940805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74226B-745C-48BE-9284-993E9A90B68D}" type="datetimeFigureOut">
              <a:rPr lang="en-GB" smtClean="0"/>
              <a:t>27/03/2017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84C736-7091-46AF-AC11-DAE433C1B77D}" type="slidenum">
              <a:rPr lang="en-GB" smtClean="0"/>
              <a:t>‹#›</a:t>
            </a:fld>
            <a:endParaRPr lang="en-GB"/>
          </a:p>
        </p:txBody>
      </p:sp>
    </p:spTree>
    <p:extLst>
      <p:ext uri="{BB962C8B-B14F-4D97-AF65-F5344CB8AC3E}">
        <p14:creationId xmlns:p14="http://schemas.microsoft.com/office/powerpoint/2010/main" val="1020501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croft@bower-grove.kent.sch.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mhill2@bower-grove.kent.sch.uk"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1444" y="526943"/>
            <a:ext cx="11251769" cy="2123658"/>
          </a:xfrm>
          <a:prstGeom prst="rect">
            <a:avLst/>
          </a:prstGeom>
          <a:noFill/>
        </p:spPr>
        <p:txBody>
          <a:bodyPr wrap="square" rtlCol="0">
            <a:spAutoFit/>
          </a:bodyPr>
          <a:lstStyle/>
          <a:p>
            <a:pPr algn="ctr"/>
            <a:r>
              <a:rPr lang="en-GB" sz="4400" b="1" dirty="0"/>
              <a:t>Developing a whole school approach</a:t>
            </a:r>
          </a:p>
          <a:p>
            <a:pPr algn="ctr"/>
            <a:r>
              <a:rPr lang="en-GB" sz="4400" b="1" dirty="0"/>
              <a:t>to challenging perceptions of the nature of Maths across the school</a:t>
            </a:r>
          </a:p>
        </p:txBody>
      </p:sp>
      <p:sp>
        <p:nvSpPr>
          <p:cNvPr id="5" name="TextBox 4"/>
          <p:cNvSpPr txBox="1"/>
          <p:nvPr/>
        </p:nvSpPr>
        <p:spPr>
          <a:xfrm>
            <a:off x="511444" y="3161654"/>
            <a:ext cx="11034793" cy="3231654"/>
          </a:xfrm>
          <a:prstGeom prst="rect">
            <a:avLst/>
          </a:prstGeom>
          <a:noFill/>
        </p:spPr>
        <p:txBody>
          <a:bodyPr wrap="square" rtlCol="0">
            <a:spAutoFit/>
          </a:bodyPr>
          <a:lstStyle/>
          <a:p>
            <a:pPr algn="ctr"/>
            <a:r>
              <a:rPr lang="en-GB" sz="3600" dirty="0"/>
              <a:t>Andy Croft				Matt Hill</a:t>
            </a:r>
          </a:p>
          <a:p>
            <a:pPr algn="ctr"/>
            <a:r>
              <a:rPr lang="en-GB" sz="2400" dirty="0">
                <a:hlinkClick r:id="rId3"/>
              </a:rPr>
              <a:t>acroft@bower-grove.kent.sch.uk</a:t>
            </a:r>
            <a:r>
              <a:rPr lang="en-GB" sz="2400" dirty="0"/>
              <a:t>		</a:t>
            </a:r>
            <a:r>
              <a:rPr lang="en-GB" sz="2400" dirty="0">
                <a:hlinkClick r:id="rId4"/>
              </a:rPr>
              <a:t>mhill2@bower-grove.kent.sch.uk</a:t>
            </a:r>
            <a:endParaRPr lang="en-GB" sz="2400" dirty="0"/>
          </a:p>
          <a:p>
            <a:pPr algn="ctr"/>
            <a:endParaRPr lang="en-GB" sz="3600" dirty="0"/>
          </a:p>
          <a:p>
            <a:pPr algn="ctr"/>
            <a:r>
              <a:rPr lang="en-GB" sz="3600" dirty="0"/>
              <a:t>Maths Subject Leaders</a:t>
            </a:r>
          </a:p>
          <a:p>
            <a:pPr algn="ctr"/>
            <a:r>
              <a:rPr lang="en-GB" sz="3600" dirty="0"/>
              <a:t>Bower Grove School</a:t>
            </a:r>
          </a:p>
          <a:p>
            <a:pPr algn="ctr"/>
            <a:r>
              <a:rPr lang="en-GB" sz="3600" dirty="0"/>
              <a:t>Maidstone</a:t>
            </a:r>
          </a:p>
        </p:txBody>
      </p:sp>
    </p:spTree>
    <p:extLst>
      <p:ext uri="{BB962C8B-B14F-4D97-AF65-F5344CB8AC3E}">
        <p14:creationId xmlns:p14="http://schemas.microsoft.com/office/powerpoint/2010/main" val="3639019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135" y="0"/>
            <a:ext cx="11277599" cy="6858000"/>
          </a:xfrm>
          <a:prstGeom prst="rect">
            <a:avLst/>
          </a:prstGeom>
        </p:spPr>
      </p:pic>
    </p:spTree>
    <p:extLst>
      <p:ext uri="{BB962C8B-B14F-4D97-AF65-F5344CB8AC3E}">
        <p14:creationId xmlns:p14="http://schemas.microsoft.com/office/powerpoint/2010/main" val="2302790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182" y="545441"/>
            <a:ext cx="7145802" cy="1323439"/>
          </a:xfrm>
          <a:prstGeom prst="rect">
            <a:avLst/>
          </a:prstGeom>
          <a:noFill/>
        </p:spPr>
        <p:txBody>
          <a:bodyPr wrap="none" rtlCol="0">
            <a:spAutoFit/>
          </a:bodyPr>
          <a:lstStyle/>
          <a:p>
            <a:r>
              <a:rPr lang="en-GB" sz="4000" dirty="0"/>
              <a:t>Challenging Perceptions of Maths</a:t>
            </a:r>
          </a:p>
          <a:p>
            <a:pPr marL="571500" indent="-571500">
              <a:buFont typeface="Arial" panose="020B0604020202020204" pitchFamily="34" charset="0"/>
              <a:buChar char="•"/>
            </a:pPr>
            <a:r>
              <a:rPr lang="en-GB" sz="4000" dirty="0"/>
              <a:t>Focus days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1161" y="1570765"/>
            <a:ext cx="7049646" cy="5287235"/>
          </a:xfrm>
          <a:prstGeom prst="rect">
            <a:avLst/>
          </a:prstGeom>
        </p:spPr>
      </p:pic>
    </p:spTree>
    <p:extLst>
      <p:ext uri="{BB962C8B-B14F-4D97-AF65-F5344CB8AC3E}">
        <p14:creationId xmlns:p14="http://schemas.microsoft.com/office/powerpoint/2010/main" val="24132960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6751" y="0"/>
            <a:ext cx="7145802" cy="1938992"/>
          </a:xfrm>
          <a:prstGeom prst="rect">
            <a:avLst/>
          </a:prstGeom>
          <a:noFill/>
        </p:spPr>
        <p:txBody>
          <a:bodyPr wrap="none" rtlCol="0">
            <a:spAutoFit/>
          </a:bodyPr>
          <a:lstStyle/>
          <a:p>
            <a:r>
              <a:rPr lang="en-GB" sz="4000" dirty="0"/>
              <a:t>Challenging Perceptions of Maths</a:t>
            </a:r>
          </a:p>
          <a:p>
            <a:pPr marL="571500" indent="-571500">
              <a:buFont typeface="Arial" panose="020B0604020202020204" pitchFamily="34" charset="0"/>
              <a:buChar char="•"/>
            </a:pPr>
            <a:r>
              <a:rPr lang="en-GB" sz="4000" dirty="0"/>
              <a:t>Schemes of Learning</a:t>
            </a:r>
          </a:p>
          <a:p>
            <a:endParaRPr lang="en-GB" sz="4000" dirty="0"/>
          </a:p>
        </p:txBody>
      </p:sp>
      <p:pic>
        <p:nvPicPr>
          <p:cNvPr id="3" name="Picture 2"/>
          <p:cNvPicPr>
            <a:picLocks noChangeAspect="1"/>
          </p:cNvPicPr>
          <p:nvPr/>
        </p:nvPicPr>
        <p:blipFill rotWithShape="1">
          <a:blip r:embed="rId2"/>
          <a:srcRect l="24624" t="7557" r="8876" b="15892"/>
          <a:stretch/>
        </p:blipFill>
        <p:spPr>
          <a:xfrm>
            <a:off x="276751" y="562281"/>
            <a:ext cx="11743799" cy="6562419"/>
          </a:xfrm>
          <a:prstGeom prst="rect">
            <a:avLst/>
          </a:prstGeom>
        </p:spPr>
      </p:pic>
    </p:spTree>
    <p:extLst>
      <p:ext uri="{BB962C8B-B14F-4D97-AF65-F5344CB8AC3E}">
        <p14:creationId xmlns:p14="http://schemas.microsoft.com/office/powerpoint/2010/main" val="3891829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4500" t="11778" r="8875" b="44000"/>
          <a:stretch/>
        </p:blipFill>
        <p:spPr>
          <a:xfrm>
            <a:off x="1066800" y="685800"/>
            <a:ext cx="10153650" cy="3790950"/>
          </a:xfrm>
          <a:prstGeom prst="rect">
            <a:avLst/>
          </a:prstGeom>
        </p:spPr>
      </p:pic>
    </p:spTree>
    <p:extLst>
      <p:ext uri="{BB962C8B-B14F-4D97-AF65-F5344CB8AC3E}">
        <p14:creationId xmlns:p14="http://schemas.microsoft.com/office/powerpoint/2010/main" val="1244835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4500" t="13111" r="9500" b="12889"/>
          <a:stretch/>
        </p:blipFill>
        <p:spPr>
          <a:xfrm>
            <a:off x="1390650" y="247650"/>
            <a:ext cx="10058400" cy="6343650"/>
          </a:xfrm>
          <a:prstGeom prst="rect">
            <a:avLst/>
          </a:prstGeom>
        </p:spPr>
      </p:pic>
    </p:spTree>
    <p:extLst>
      <p:ext uri="{BB962C8B-B14F-4D97-AF65-F5344CB8AC3E}">
        <p14:creationId xmlns:p14="http://schemas.microsoft.com/office/powerpoint/2010/main" val="4272510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415" y="0"/>
            <a:ext cx="1627369" cy="1323439"/>
          </a:xfrm>
          <a:prstGeom prst="rect">
            <a:avLst/>
          </a:prstGeom>
          <a:noFill/>
        </p:spPr>
        <p:txBody>
          <a:bodyPr wrap="none" rtlCol="0">
            <a:spAutoFit/>
          </a:bodyPr>
          <a:lstStyle/>
          <a:p>
            <a:r>
              <a:rPr lang="en-GB" sz="4000" dirty="0"/>
              <a:t>Impact</a:t>
            </a:r>
          </a:p>
          <a:p>
            <a:endParaRPr lang="en-GB" sz="4000" dirty="0"/>
          </a:p>
        </p:txBody>
      </p:sp>
    </p:spTree>
    <p:extLst>
      <p:ext uri="{BB962C8B-B14F-4D97-AF65-F5344CB8AC3E}">
        <p14:creationId xmlns:p14="http://schemas.microsoft.com/office/powerpoint/2010/main" val="3958673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6024" t="9508" r="20346" b="15492"/>
          <a:stretch/>
        </p:blipFill>
        <p:spPr>
          <a:xfrm>
            <a:off x="1883151" y="102900"/>
            <a:ext cx="7355597" cy="6502441"/>
          </a:xfrm>
          <a:prstGeom prst="rect">
            <a:avLst/>
          </a:prstGeom>
        </p:spPr>
      </p:pic>
    </p:spTree>
    <p:extLst>
      <p:ext uri="{BB962C8B-B14F-4D97-AF65-F5344CB8AC3E}">
        <p14:creationId xmlns:p14="http://schemas.microsoft.com/office/powerpoint/2010/main" val="18267100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6822" t="23870" r="18750" b="27726"/>
          <a:stretch/>
        </p:blipFill>
        <p:spPr>
          <a:xfrm>
            <a:off x="1802648" y="1022684"/>
            <a:ext cx="10128377" cy="5707013"/>
          </a:xfrm>
          <a:prstGeom prst="rect">
            <a:avLst/>
          </a:prstGeom>
        </p:spPr>
      </p:pic>
      <p:pic>
        <p:nvPicPr>
          <p:cNvPr id="3" name="Picture 2"/>
          <p:cNvPicPr>
            <a:picLocks noChangeAspect="1"/>
          </p:cNvPicPr>
          <p:nvPr/>
        </p:nvPicPr>
        <p:blipFill rotWithShape="1">
          <a:blip r:embed="rId4"/>
          <a:srcRect l="16024" t="9508" r="20346" b="15492"/>
          <a:stretch/>
        </p:blipFill>
        <p:spPr>
          <a:xfrm>
            <a:off x="140076" y="131475"/>
            <a:ext cx="3335483" cy="2948609"/>
          </a:xfrm>
          <a:prstGeom prst="rect">
            <a:avLst/>
          </a:prstGeom>
        </p:spPr>
      </p:pic>
    </p:spTree>
    <p:extLst>
      <p:ext uri="{BB962C8B-B14F-4D97-AF65-F5344CB8AC3E}">
        <p14:creationId xmlns:p14="http://schemas.microsoft.com/office/powerpoint/2010/main" val="1840946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1696" y="464230"/>
            <a:ext cx="7045262" cy="1200329"/>
          </a:xfrm>
          <a:prstGeom prst="rect">
            <a:avLst/>
          </a:prstGeom>
          <a:noFill/>
        </p:spPr>
        <p:txBody>
          <a:bodyPr wrap="none" rtlCol="0">
            <a:spAutoFit/>
          </a:bodyPr>
          <a:lstStyle/>
          <a:p>
            <a:r>
              <a:rPr lang="en-GB" dirty="0"/>
              <a:t>Heather </a:t>
            </a:r>
            <a:r>
              <a:rPr lang="en-GB" dirty="0" smtClean="0"/>
              <a:t>Geddes,</a:t>
            </a:r>
          </a:p>
          <a:p>
            <a:r>
              <a:rPr lang="en-GB" dirty="0" smtClean="0"/>
              <a:t>I don’t Know :  2016</a:t>
            </a:r>
          </a:p>
          <a:p>
            <a:r>
              <a:rPr lang="en-GB" dirty="0"/>
              <a:t>http://www.thetcj.org/in-residence-articles/i-dont-know-heather-geddes</a:t>
            </a:r>
          </a:p>
          <a:p>
            <a:r>
              <a:rPr lang="en-GB" dirty="0" smtClean="0"/>
              <a:t> </a:t>
            </a:r>
            <a:endParaRPr lang="en-GB" dirty="0"/>
          </a:p>
        </p:txBody>
      </p:sp>
      <p:sp>
        <p:nvSpPr>
          <p:cNvPr id="5" name="Rectangle 4"/>
          <p:cNvSpPr/>
          <p:nvPr/>
        </p:nvSpPr>
        <p:spPr>
          <a:xfrm>
            <a:off x="1291770" y="2442366"/>
            <a:ext cx="10152518" cy="2554545"/>
          </a:xfrm>
          <a:prstGeom prst="rect">
            <a:avLst/>
          </a:prstGeom>
        </p:spPr>
        <p:txBody>
          <a:bodyPr wrap="square">
            <a:spAutoFit/>
          </a:bodyPr>
          <a:lstStyle/>
          <a:p>
            <a:r>
              <a:rPr lang="en-GB" sz="2400" dirty="0">
                <a:solidFill>
                  <a:srgbClr val="3A3A3A"/>
                </a:solidFill>
                <a:latin typeface="Open Sans"/>
              </a:rPr>
              <a:t>Later work has led me to appreciate the importance of houses, bridges, games, stories, play which help to express and clarify the issues blocking the learning process. But my basic proposal for beginning work with such profoundly disengaged children is </a:t>
            </a:r>
            <a:r>
              <a:rPr lang="en-GB" sz="2400" b="1" dirty="0">
                <a:solidFill>
                  <a:srgbClr val="3A3A3A"/>
                </a:solidFill>
                <a:latin typeface="Open Sans"/>
              </a:rPr>
              <a:t>that we address the foundations of ‘</a:t>
            </a:r>
            <a:r>
              <a:rPr lang="en-GB" sz="3600" b="1" dirty="0">
                <a:solidFill>
                  <a:srgbClr val="3A3A3A"/>
                </a:solidFill>
                <a:latin typeface="Open Sans"/>
              </a:rPr>
              <a:t>who</a:t>
            </a:r>
            <a:r>
              <a:rPr lang="en-GB" sz="2400" b="1" dirty="0">
                <a:solidFill>
                  <a:srgbClr val="3A3A3A"/>
                </a:solidFill>
                <a:latin typeface="Open Sans"/>
              </a:rPr>
              <a:t> am I, </a:t>
            </a:r>
            <a:r>
              <a:rPr lang="en-GB" sz="4000" b="1" u="sng" dirty="0">
                <a:solidFill>
                  <a:srgbClr val="3A3A3A"/>
                </a:solidFill>
                <a:latin typeface="Open Sans"/>
              </a:rPr>
              <a:t>where</a:t>
            </a:r>
            <a:r>
              <a:rPr lang="en-GB" sz="2400" b="1" u="sng" dirty="0">
                <a:solidFill>
                  <a:srgbClr val="3A3A3A"/>
                </a:solidFill>
                <a:latin typeface="Open Sans"/>
              </a:rPr>
              <a:t> am I </a:t>
            </a:r>
            <a:r>
              <a:rPr lang="en-GB" sz="2400" b="1" dirty="0">
                <a:solidFill>
                  <a:srgbClr val="3A3A3A"/>
                </a:solidFill>
                <a:latin typeface="Open Sans"/>
              </a:rPr>
              <a:t>and </a:t>
            </a:r>
            <a:r>
              <a:rPr lang="en-GB" sz="2400" b="1" u="sng" dirty="0">
                <a:solidFill>
                  <a:srgbClr val="3A3A3A"/>
                </a:solidFill>
                <a:latin typeface="Open Sans"/>
              </a:rPr>
              <a:t>what </a:t>
            </a:r>
            <a:r>
              <a:rPr lang="en-GB" sz="4000" b="1" u="sng" dirty="0">
                <a:solidFill>
                  <a:srgbClr val="3A3A3A"/>
                </a:solidFill>
                <a:latin typeface="Open Sans"/>
              </a:rPr>
              <a:t>time</a:t>
            </a:r>
            <a:r>
              <a:rPr lang="en-GB" sz="2400" b="1" u="sng" dirty="0">
                <a:solidFill>
                  <a:srgbClr val="3A3A3A"/>
                </a:solidFill>
                <a:latin typeface="Open Sans"/>
              </a:rPr>
              <a:t> is it</a:t>
            </a:r>
            <a:r>
              <a:rPr lang="en-GB" sz="2400" b="1" dirty="0">
                <a:solidFill>
                  <a:srgbClr val="3A3A3A"/>
                </a:solidFill>
                <a:latin typeface="Open Sans"/>
              </a:rPr>
              <a:t>’ before we seek to erect the building of knowledge.</a:t>
            </a:r>
            <a:endParaRPr lang="en-GB" sz="2400" b="1" dirty="0"/>
          </a:p>
        </p:txBody>
      </p:sp>
    </p:spTree>
    <p:extLst>
      <p:ext uri="{BB962C8B-B14F-4D97-AF65-F5344CB8AC3E}">
        <p14:creationId xmlns:p14="http://schemas.microsoft.com/office/powerpoint/2010/main" val="1859194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61677" t="16960" r="1238" b="7183"/>
          <a:stretch/>
        </p:blipFill>
        <p:spPr>
          <a:xfrm>
            <a:off x="98658" y="84220"/>
            <a:ext cx="11824107" cy="6741114"/>
          </a:xfrm>
          <a:prstGeom prst="rect">
            <a:avLst/>
          </a:prstGeom>
        </p:spPr>
      </p:pic>
      <p:sp>
        <p:nvSpPr>
          <p:cNvPr id="4" name="TextBox 3"/>
          <p:cNvSpPr txBox="1"/>
          <p:nvPr/>
        </p:nvSpPr>
        <p:spPr>
          <a:xfrm>
            <a:off x="4044337" y="305826"/>
            <a:ext cx="2992935" cy="707886"/>
          </a:xfrm>
          <a:prstGeom prst="rect">
            <a:avLst/>
          </a:prstGeom>
          <a:solidFill>
            <a:srgbClr val="FFFF99">
              <a:alpha val="50196"/>
            </a:srgbClr>
          </a:solidFill>
        </p:spPr>
        <p:txBody>
          <a:bodyPr wrap="none" rtlCol="0">
            <a:spAutoFit/>
          </a:bodyPr>
          <a:lstStyle/>
          <a:p>
            <a:r>
              <a:rPr lang="en-GB" sz="4000" b="1" dirty="0"/>
              <a:t>Who are we?</a:t>
            </a:r>
          </a:p>
        </p:txBody>
      </p:sp>
      <p:sp>
        <p:nvSpPr>
          <p:cNvPr id="5" name="TextBox 4"/>
          <p:cNvSpPr txBox="1"/>
          <p:nvPr/>
        </p:nvSpPr>
        <p:spPr>
          <a:xfrm>
            <a:off x="4290548" y="1095618"/>
            <a:ext cx="5277791" cy="707886"/>
          </a:xfrm>
          <a:prstGeom prst="rect">
            <a:avLst/>
          </a:prstGeom>
          <a:solidFill>
            <a:srgbClr val="FFFF99">
              <a:alpha val="50196"/>
            </a:srgbClr>
          </a:solidFill>
        </p:spPr>
        <p:txBody>
          <a:bodyPr wrap="none" rtlCol="0">
            <a:spAutoFit/>
          </a:bodyPr>
          <a:lstStyle/>
          <a:p>
            <a:pPr marL="571500" indent="-571500">
              <a:buFont typeface="Arial" panose="020B0604020202020204" pitchFamily="34" charset="0"/>
              <a:buChar char="•"/>
            </a:pPr>
            <a:r>
              <a:rPr lang="en-GB" sz="4000" dirty="0"/>
              <a:t>Special School in Kent</a:t>
            </a:r>
          </a:p>
        </p:txBody>
      </p:sp>
      <p:sp>
        <p:nvSpPr>
          <p:cNvPr id="6" name="TextBox 5"/>
          <p:cNvSpPr txBox="1"/>
          <p:nvPr/>
        </p:nvSpPr>
        <p:spPr>
          <a:xfrm>
            <a:off x="4290548" y="4138593"/>
            <a:ext cx="6516336" cy="1323439"/>
          </a:xfrm>
          <a:prstGeom prst="rect">
            <a:avLst/>
          </a:prstGeom>
          <a:solidFill>
            <a:srgbClr val="FFFF99">
              <a:alpha val="34118"/>
            </a:srgbClr>
          </a:solidFill>
        </p:spPr>
        <p:txBody>
          <a:bodyPr wrap="none" rtlCol="0">
            <a:spAutoFit/>
          </a:bodyPr>
          <a:lstStyle/>
          <a:p>
            <a:pPr marL="571500" indent="-571500">
              <a:buFont typeface="Arial" panose="020B0604020202020204" pitchFamily="34" charset="0"/>
              <a:buChar char="•"/>
            </a:pPr>
            <a:r>
              <a:rPr lang="en-GB" sz="4000" dirty="0"/>
              <a:t>Students with </a:t>
            </a:r>
          </a:p>
          <a:p>
            <a:r>
              <a:rPr lang="en-GB" sz="4000" dirty="0"/>
              <a:t>  SEMH &amp; Cognition difficulties</a:t>
            </a:r>
          </a:p>
        </p:txBody>
      </p:sp>
      <p:sp>
        <p:nvSpPr>
          <p:cNvPr id="7" name="TextBox 6"/>
          <p:cNvSpPr txBox="1"/>
          <p:nvPr/>
        </p:nvSpPr>
        <p:spPr>
          <a:xfrm>
            <a:off x="4290548" y="5602270"/>
            <a:ext cx="7632218" cy="707886"/>
          </a:xfrm>
          <a:prstGeom prst="rect">
            <a:avLst/>
          </a:prstGeom>
          <a:solidFill>
            <a:srgbClr val="FFFF99">
              <a:alpha val="23922"/>
            </a:srgbClr>
          </a:solidFill>
        </p:spPr>
        <p:txBody>
          <a:bodyPr wrap="none" rtlCol="0">
            <a:spAutoFit/>
          </a:bodyPr>
          <a:lstStyle/>
          <a:p>
            <a:pPr marL="571500" indent="-571500">
              <a:buFont typeface="Arial" panose="020B0604020202020204" pitchFamily="34" charset="0"/>
              <a:buChar char="•"/>
            </a:pPr>
            <a:r>
              <a:rPr lang="en-GB" sz="4000" dirty="0"/>
              <a:t>50% students have ASC diagnosis</a:t>
            </a:r>
          </a:p>
        </p:txBody>
      </p:sp>
      <p:sp>
        <p:nvSpPr>
          <p:cNvPr id="8" name="TextBox 7"/>
          <p:cNvSpPr txBox="1"/>
          <p:nvPr/>
        </p:nvSpPr>
        <p:spPr>
          <a:xfrm>
            <a:off x="4290548" y="1935750"/>
            <a:ext cx="5626540" cy="707886"/>
          </a:xfrm>
          <a:prstGeom prst="rect">
            <a:avLst/>
          </a:prstGeom>
          <a:solidFill>
            <a:srgbClr val="FFFF99">
              <a:alpha val="41176"/>
            </a:srgbClr>
          </a:solidFill>
        </p:spPr>
        <p:txBody>
          <a:bodyPr wrap="none" rtlCol="0">
            <a:spAutoFit/>
          </a:bodyPr>
          <a:lstStyle/>
          <a:p>
            <a:pPr marL="571500" indent="-571500">
              <a:buFont typeface="Arial" panose="020B0604020202020204" pitchFamily="34" charset="0"/>
              <a:buChar char="•"/>
            </a:pPr>
            <a:r>
              <a:rPr lang="en-GB" sz="4000" dirty="0"/>
              <a:t>210 students aged 5-16</a:t>
            </a:r>
          </a:p>
        </p:txBody>
      </p:sp>
    </p:spTree>
    <p:extLst>
      <p:ext uri="{BB962C8B-B14F-4D97-AF65-F5344CB8AC3E}">
        <p14:creationId xmlns:p14="http://schemas.microsoft.com/office/powerpoint/2010/main" val="56406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125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50"/>
                                        <p:tgtEl>
                                          <p:spTgt spid="8"/>
                                        </p:tgtEl>
                                      </p:cBhvr>
                                    </p:animEffect>
                                  </p:childTnLst>
                                </p:cTn>
                              </p:par>
                            </p:childTnLst>
                          </p:cTn>
                        </p:par>
                        <p:par>
                          <p:cTn id="12" fill="hold">
                            <p:stCondLst>
                              <p:cond delay="2500"/>
                            </p:stCondLst>
                            <p:childTnLst>
                              <p:par>
                                <p:cTn id="13" presetID="10" presetClass="entr" presetSubtype="0" fill="hold" grpId="0" nodeType="afterEffect">
                                  <p:stCondLst>
                                    <p:cond delay="125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750"/>
                                        <p:tgtEl>
                                          <p:spTgt spid="6"/>
                                        </p:tgtEl>
                                      </p:cBhvr>
                                    </p:animEffect>
                                  </p:childTnLst>
                                </p:cTn>
                              </p:par>
                            </p:childTnLst>
                          </p:cTn>
                        </p:par>
                        <p:par>
                          <p:cTn id="16" fill="hold">
                            <p:stCondLst>
                              <p:cond delay="4500"/>
                            </p:stCondLst>
                            <p:childTnLst>
                              <p:par>
                                <p:cTn id="17" presetID="10" presetClass="entr" presetSubtype="0" fill="hold" grpId="0" nodeType="afterEffect">
                                  <p:stCondLst>
                                    <p:cond delay="125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nrich.maths.org/content/id/11796/rope.png"/>
          <p:cNvPicPr/>
          <p:nvPr/>
        </p:nvPicPr>
        <p:blipFill rotWithShape="1">
          <a:blip r:embed="rId2">
            <a:extLst>
              <a:ext uri="{28A0092B-C50C-407E-A947-70E740481C1C}">
                <a14:useLocalDpi xmlns:a14="http://schemas.microsoft.com/office/drawing/2010/main" val="0"/>
              </a:ext>
            </a:extLst>
          </a:blip>
          <a:srcRect r="4169" b="33710"/>
          <a:stretch/>
        </p:blipFill>
        <p:spPr bwMode="auto">
          <a:xfrm>
            <a:off x="961707" y="1555706"/>
            <a:ext cx="5953443" cy="5012369"/>
          </a:xfrm>
          <a:prstGeom prst="rect">
            <a:avLst/>
          </a:prstGeom>
          <a:noFill/>
          <a:ln>
            <a:noFill/>
          </a:ln>
          <a:extLst>
            <a:ext uri="{53640926-AAD7-44D8-BBD7-CCE9431645EC}">
              <a14:shadowObscured xmlns:a14="http://schemas.microsoft.com/office/drawing/2010/main"/>
            </a:ext>
          </a:extLst>
        </p:spPr>
      </p:pic>
      <p:sp>
        <p:nvSpPr>
          <p:cNvPr id="3" name="Text Box 2"/>
          <p:cNvSpPr txBox="1">
            <a:spLocks noChangeArrowheads="1"/>
          </p:cNvSpPr>
          <p:nvPr/>
        </p:nvSpPr>
        <p:spPr bwMode="auto">
          <a:xfrm>
            <a:off x="7460297" y="4872672"/>
            <a:ext cx="3322003" cy="71063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GB" sz="10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(Kilpatrick, Swafford and </a:t>
            </a:r>
            <a:r>
              <a:rPr lang="en-GB" sz="100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Findell</a:t>
            </a:r>
            <a:r>
              <a:rPr lang="en-GB" sz="10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2001, p.115, cited in </a:t>
            </a:r>
            <a:r>
              <a:rPr lang="en-GB" sz="100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NRich</a:t>
            </a:r>
            <a:r>
              <a:rPr lang="en-GB" sz="10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2015</a:t>
            </a:r>
            <a:r>
              <a:rPr lang="en-GB" sz="10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GB" sz="1000"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Taken from </a:t>
            </a:r>
            <a:r>
              <a:rPr lang="en-GB" sz="1000" dirty="0" err="1"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Nrich</a:t>
            </a:r>
            <a:r>
              <a:rPr lang="en-GB" sz="1000"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 response to Mastery. 2015</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5987510" y="1186374"/>
            <a:ext cx="6113020" cy="369332"/>
          </a:xfrm>
          <a:prstGeom prst="rect">
            <a:avLst/>
          </a:prstGeom>
          <a:noFill/>
        </p:spPr>
        <p:txBody>
          <a:bodyPr wrap="none" rtlCol="0">
            <a:spAutoFit/>
          </a:bodyPr>
          <a:lstStyle/>
          <a:p>
            <a:r>
              <a:rPr lang="en-GB" dirty="0" smtClean="0"/>
              <a:t>Mastery and Maths Resilience on the School Development Plan</a:t>
            </a:r>
            <a:endParaRPr lang="en-GB" dirty="0"/>
          </a:p>
        </p:txBody>
      </p:sp>
      <p:sp>
        <p:nvSpPr>
          <p:cNvPr id="5" name="TextBox 4"/>
          <p:cNvSpPr txBox="1"/>
          <p:nvPr/>
        </p:nvSpPr>
        <p:spPr>
          <a:xfrm>
            <a:off x="397704" y="93886"/>
            <a:ext cx="11179612" cy="954107"/>
          </a:xfrm>
          <a:prstGeom prst="rect">
            <a:avLst/>
          </a:prstGeom>
          <a:noFill/>
        </p:spPr>
        <p:txBody>
          <a:bodyPr wrap="square" rtlCol="0">
            <a:spAutoFit/>
          </a:bodyPr>
          <a:lstStyle/>
          <a:p>
            <a:r>
              <a:rPr lang="en-GB" sz="2800" dirty="0" smtClean="0"/>
              <a:t>How can we (as a school) apply principles of Maths Resilience &amp; the Mastery agenda to our Special School Environment?</a:t>
            </a:r>
            <a:endParaRPr lang="en-GB" sz="2800" dirty="0"/>
          </a:p>
        </p:txBody>
      </p:sp>
    </p:spTree>
    <p:extLst>
      <p:ext uri="{BB962C8B-B14F-4D97-AF65-F5344CB8AC3E}">
        <p14:creationId xmlns:p14="http://schemas.microsoft.com/office/powerpoint/2010/main" val="1181780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1284" y="546068"/>
            <a:ext cx="7962244" cy="3170099"/>
          </a:xfrm>
          <a:prstGeom prst="rect">
            <a:avLst/>
          </a:prstGeom>
          <a:noFill/>
        </p:spPr>
        <p:txBody>
          <a:bodyPr wrap="none" rtlCol="0">
            <a:spAutoFit/>
          </a:bodyPr>
          <a:lstStyle/>
          <a:p>
            <a:r>
              <a:rPr lang="en-GB" sz="4000" dirty="0"/>
              <a:t>Perceptions of Maths at Bower Grove</a:t>
            </a:r>
          </a:p>
          <a:p>
            <a:pPr marL="1028700" lvl="1" indent="-571500">
              <a:buFont typeface="Arial" panose="020B0604020202020204" pitchFamily="34" charset="0"/>
              <a:buChar char="•"/>
            </a:pPr>
            <a:r>
              <a:rPr lang="en-GB" sz="4000" dirty="0" smtClean="0"/>
              <a:t>Staff &amp; Students</a:t>
            </a:r>
          </a:p>
          <a:p>
            <a:pPr marL="1028700" lvl="1" indent="-571500">
              <a:buFont typeface="Arial" panose="020B0604020202020204" pitchFamily="34" charset="0"/>
              <a:buChar char="•"/>
            </a:pPr>
            <a:endParaRPr lang="en-GB" sz="4000" dirty="0"/>
          </a:p>
          <a:p>
            <a:pPr marL="1028700" lvl="1" indent="-571500">
              <a:buFont typeface="Arial" panose="020B0604020202020204" pitchFamily="34" charset="0"/>
              <a:buChar char="•"/>
            </a:pPr>
            <a:endParaRPr lang="en-GB" sz="4000" dirty="0"/>
          </a:p>
          <a:p>
            <a:endParaRPr lang="en-GB" sz="4000" dirty="0"/>
          </a:p>
        </p:txBody>
      </p:sp>
    </p:spTree>
    <p:extLst>
      <p:ext uri="{BB962C8B-B14F-4D97-AF65-F5344CB8AC3E}">
        <p14:creationId xmlns:p14="http://schemas.microsoft.com/office/powerpoint/2010/main" val="625683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1284" y="546068"/>
            <a:ext cx="7962244" cy="2554545"/>
          </a:xfrm>
          <a:prstGeom prst="rect">
            <a:avLst/>
          </a:prstGeom>
          <a:noFill/>
        </p:spPr>
        <p:txBody>
          <a:bodyPr wrap="none" rtlCol="0">
            <a:spAutoFit/>
          </a:bodyPr>
          <a:lstStyle/>
          <a:p>
            <a:r>
              <a:rPr lang="en-GB" sz="4000" dirty="0"/>
              <a:t>Perceptions of Maths at Bower Grove</a:t>
            </a:r>
          </a:p>
          <a:p>
            <a:pPr marL="1028700" lvl="1" indent="-571500">
              <a:buFont typeface="Arial" panose="020B0604020202020204" pitchFamily="34" charset="0"/>
              <a:buChar char="•"/>
            </a:pPr>
            <a:r>
              <a:rPr lang="en-GB" sz="4000" dirty="0"/>
              <a:t>Students</a:t>
            </a:r>
          </a:p>
          <a:p>
            <a:pPr lvl="1"/>
            <a:endParaRPr lang="en-GB" sz="4000" dirty="0"/>
          </a:p>
          <a:p>
            <a:endParaRPr lang="en-GB" sz="4000" dirty="0"/>
          </a:p>
        </p:txBody>
      </p:sp>
      <p:graphicFrame>
        <p:nvGraphicFramePr>
          <p:cNvPr id="5" name="Table 4"/>
          <p:cNvGraphicFramePr>
            <a:graphicFrameLocks noGrp="1"/>
          </p:cNvGraphicFramePr>
          <p:nvPr>
            <p:extLst>
              <p:ext uri="{D42A27DB-BD31-4B8C-83A1-F6EECF244321}">
                <p14:modId xmlns:p14="http://schemas.microsoft.com/office/powerpoint/2010/main" val="323173069"/>
              </p:ext>
            </p:extLst>
          </p:nvPr>
        </p:nvGraphicFramePr>
        <p:xfrm>
          <a:off x="275061" y="3333152"/>
          <a:ext cx="11641877" cy="2225040"/>
        </p:xfrm>
        <a:graphic>
          <a:graphicData uri="http://schemas.openxmlformats.org/drawingml/2006/table">
            <a:tbl>
              <a:tblPr firstRow="1" firstCol="1">
                <a:tableStyleId>{93296810-A885-4BE3-A3E7-6D5BEEA58F35}</a:tableStyleId>
              </a:tblPr>
              <a:tblGrid>
                <a:gridCol w="895529">
                  <a:extLst>
                    <a:ext uri="{9D8B030D-6E8A-4147-A177-3AD203B41FA5}">
                      <a16:colId xmlns:a16="http://schemas.microsoft.com/office/drawing/2014/main" xmlns="" val="3682485493"/>
                    </a:ext>
                  </a:extLst>
                </a:gridCol>
                <a:gridCol w="1089387">
                  <a:extLst>
                    <a:ext uri="{9D8B030D-6E8A-4147-A177-3AD203B41FA5}">
                      <a16:colId xmlns:a16="http://schemas.microsoft.com/office/drawing/2014/main" xmlns="" val="1210467072"/>
                    </a:ext>
                  </a:extLst>
                </a:gridCol>
                <a:gridCol w="701671">
                  <a:extLst>
                    <a:ext uri="{9D8B030D-6E8A-4147-A177-3AD203B41FA5}">
                      <a16:colId xmlns:a16="http://schemas.microsoft.com/office/drawing/2014/main" xmlns="" val="192298560"/>
                    </a:ext>
                  </a:extLst>
                </a:gridCol>
                <a:gridCol w="895529">
                  <a:extLst>
                    <a:ext uri="{9D8B030D-6E8A-4147-A177-3AD203B41FA5}">
                      <a16:colId xmlns:a16="http://schemas.microsoft.com/office/drawing/2014/main" xmlns="" val="3116842637"/>
                    </a:ext>
                  </a:extLst>
                </a:gridCol>
                <a:gridCol w="800312">
                  <a:extLst>
                    <a:ext uri="{9D8B030D-6E8A-4147-A177-3AD203B41FA5}">
                      <a16:colId xmlns:a16="http://schemas.microsoft.com/office/drawing/2014/main" xmlns="" val="2164669576"/>
                    </a:ext>
                  </a:extLst>
                </a:gridCol>
                <a:gridCol w="702527">
                  <a:extLst>
                    <a:ext uri="{9D8B030D-6E8A-4147-A177-3AD203B41FA5}">
                      <a16:colId xmlns:a16="http://schemas.microsoft.com/office/drawing/2014/main" xmlns="" val="3710268866"/>
                    </a:ext>
                  </a:extLst>
                </a:gridCol>
                <a:gridCol w="836341">
                  <a:extLst>
                    <a:ext uri="{9D8B030D-6E8A-4147-A177-3AD203B41FA5}">
                      <a16:colId xmlns:a16="http://schemas.microsoft.com/office/drawing/2014/main" xmlns="" val="3161941407"/>
                    </a:ext>
                  </a:extLst>
                </a:gridCol>
                <a:gridCol w="892098">
                  <a:extLst>
                    <a:ext uri="{9D8B030D-6E8A-4147-A177-3AD203B41FA5}">
                      <a16:colId xmlns:a16="http://schemas.microsoft.com/office/drawing/2014/main" xmlns="" val="3516441463"/>
                    </a:ext>
                  </a:extLst>
                </a:gridCol>
                <a:gridCol w="825190">
                  <a:extLst>
                    <a:ext uri="{9D8B030D-6E8A-4147-A177-3AD203B41FA5}">
                      <a16:colId xmlns:a16="http://schemas.microsoft.com/office/drawing/2014/main" xmlns="" val="3238914132"/>
                    </a:ext>
                  </a:extLst>
                </a:gridCol>
                <a:gridCol w="892098">
                  <a:extLst>
                    <a:ext uri="{9D8B030D-6E8A-4147-A177-3AD203B41FA5}">
                      <a16:colId xmlns:a16="http://schemas.microsoft.com/office/drawing/2014/main" xmlns="" val="904654120"/>
                    </a:ext>
                  </a:extLst>
                </a:gridCol>
                <a:gridCol w="1025912">
                  <a:extLst>
                    <a:ext uri="{9D8B030D-6E8A-4147-A177-3AD203B41FA5}">
                      <a16:colId xmlns:a16="http://schemas.microsoft.com/office/drawing/2014/main" xmlns="" val="2986986288"/>
                    </a:ext>
                  </a:extLst>
                </a:gridCol>
                <a:gridCol w="1025912">
                  <a:extLst>
                    <a:ext uri="{9D8B030D-6E8A-4147-A177-3AD203B41FA5}">
                      <a16:colId xmlns:a16="http://schemas.microsoft.com/office/drawing/2014/main" xmlns="" val="542360477"/>
                    </a:ext>
                  </a:extLst>
                </a:gridCol>
                <a:gridCol w="1059371">
                  <a:extLst>
                    <a:ext uri="{9D8B030D-6E8A-4147-A177-3AD203B41FA5}">
                      <a16:colId xmlns:a16="http://schemas.microsoft.com/office/drawing/2014/main" xmlns="" val="1599627138"/>
                    </a:ext>
                  </a:extLst>
                </a:gridCol>
              </a:tblGrid>
              <a:tr h="708103">
                <a:tc>
                  <a:txBody>
                    <a:bodyPr/>
                    <a:lstStyle/>
                    <a:p>
                      <a:endParaRPr lang="en-GB" dirty="0"/>
                    </a:p>
                  </a:txBody>
                  <a:tcPr/>
                </a:tc>
                <a:tc>
                  <a:txBody>
                    <a:bodyPr/>
                    <a:lstStyle/>
                    <a:p>
                      <a:r>
                        <a:rPr lang="en-GB" sz="1800" dirty="0"/>
                        <a:t>Whole School Average</a:t>
                      </a:r>
                    </a:p>
                  </a:txBody>
                  <a:tcPr/>
                </a:tc>
                <a:tc>
                  <a:txBody>
                    <a:bodyPr/>
                    <a:lstStyle/>
                    <a:p>
                      <a:r>
                        <a:rPr lang="en-GB" sz="1800" dirty="0"/>
                        <a:t>Male</a:t>
                      </a:r>
                    </a:p>
                  </a:txBody>
                  <a:tcPr/>
                </a:tc>
                <a:tc>
                  <a:txBody>
                    <a:bodyPr/>
                    <a:lstStyle/>
                    <a:p>
                      <a:pPr>
                        <a:lnSpc>
                          <a:spcPct val="107000"/>
                        </a:lnSpc>
                        <a:spcAft>
                          <a:spcPts val="0"/>
                        </a:spcAft>
                      </a:pPr>
                      <a:r>
                        <a:rPr lang="en-GB" sz="1800" dirty="0">
                          <a:effectLst/>
                        </a:rPr>
                        <a:t>Female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FSM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ASC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SEMH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KS2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KS3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KS4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*Low- attaining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*Mid-attaining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*High-attaining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634564270"/>
                  </a:ext>
                </a:extLst>
              </a:tr>
              <a:tr h="708103">
                <a:tc>
                  <a:txBody>
                    <a:bodyPr/>
                    <a:lstStyle/>
                    <a:p>
                      <a:r>
                        <a:rPr lang="en-GB" sz="1600" dirty="0"/>
                        <a:t>Maths</a:t>
                      </a:r>
                    </a:p>
                    <a:p>
                      <a:r>
                        <a:rPr lang="en-GB" sz="1600" dirty="0"/>
                        <a:t>Anxiety</a:t>
                      </a:r>
                    </a:p>
                    <a:p>
                      <a:r>
                        <a:rPr lang="en-GB" sz="1600" dirty="0"/>
                        <a:t>Score</a:t>
                      </a:r>
                    </a:p>
                    <a:p>
                      <a:r>
                        <a:rPr lang="en-GB" sz="1600" dirty="0"/>
                        <a:t>(Chinn</a:t>
                      </a:r>
                      <a:r>
                        <a:rPr lang="en-GB" sz="1600" dirty="0" smtClean="0"/>
                        <a:t>.</a:t>
                      </a:r>
                    </a:p>
                    <a:p>
                      <a:r>
                        <a:rPr lang="en-GB" sz="1600" dirty="0" smtClean="0"/>
                        <a:t>2012</a:t>
                      </a:r>
                      <a:r>
                        <a:rPr lang="en-GB" sz="1600" dirty="0"/>
                        <a:t>)</a:t>
                      </a:r>
                    </a:p>
                  </a:txBody>
                  <a:tcPr/>
                </a:tc>
                <a:tc>
                  <a:txBody>
                    <a:bodyPr/>
                    <a:lstStyle/>
                    <a:p>
                      <a:r>
                        <a:rPr lang="en-GB" sz="3200" dirty="0"/>
                        <a:t>39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0" dirty="0">
                          <a:effectLst/>
                        </a:rPr>
                        <a:t>39</a:t>
                      </a:r>
                      <a:endParaRPr lang="en-GB" sz="3200" b="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0"/>
                        </a:spcAft>
                      </a:pPr>
                      <a:r>
                        <a:rPr lang="en-GB" sz="3200" b="0" dirty="0">
                          <a:effectLst/>
                        </a:rPr>
                        <a:t>41</a:t>
                      </a:r>
                      <a:endParaRPr lang="en-GB" sz="3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38</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37</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41</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42</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38</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39</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46</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a:effectLst/>
                        </a:rPr>
                        <a:t>39</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dirty="0">
                          <a:effectLst/>
                        </a:rPr>
                        <a:t>32</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31783330"/>
                  </a:ext>
                </a:extLst>
              </a:tr>
            </a:tbl>
          </a:graphicData>
        </a:graphic>
      </p:graphicFrame>
      <p:sp>
        <p:nvSpPr>
          <p:cNvPr id="2" name="TextBox 1"/>
          <p:cNvSpPr txBox="1"/>
          <p:nvPr/>
        </p:nvSpPr>
        <p:spPr>
          <a:xfrm>
            <a:off x="536448" y="2145792"/>
            <a:ext cx="5216684" cy="646331"/>
          </a:xfrm>
          <a:prstGeom prst="rect">
            <a:avLst/>
          </a:prstGeom>
          <a:noFill/>
        </p:spPr>
        <p:txBody>
          <a:bodyPr wrap="none" rtlCol="0">
            <a:spAutoFit/>
          </a:bodyPr>
          <a:lstStyle/>
          <a:p>
            <a:r>
              <a:rPr lang="en-GB" dirty="0" smtClean="0"/>
              <a:t>Maths Anxiety Survey Results</a:t>
            </a:r>
          </a:p>
          <a:p>
            <a:r>
              <a:rPr lang="en-GB" dirty="0" smtClean="0"/>
              <a:t>Steve Chinn’s Maths Anxiety Survey (2012).  Out of 80</a:t>
            </a:r>
            <a:endParaRPr lang="en-GB" dirty="0"/>
          </a:p>
        </p:txBody>
      </p:sp>
    </p:spTree>
    <p:extLst>
      <p:ext uri="{BB962C8B-B14F-4D97-AF65-F5344CB8AC3E}">
        <p14:creationId xmlns:p14="http://schemas.microsoft.com/office/powerpoint/2010/main" val="247192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3264" y="51335"/>
            <a:ext cx="9095054" cy="2554545"/>
          </a:xfrm>
          <a:prstGeom prst="rect">
            <a:avLst/>
          </a:prstGeom>
          <a:noFill/>
        </p:spPr>
        <p:txBody>
          <a:bodyPr wrap="none" rtlCol="0">
            <a:spAutoFit/>
          </a:bodyPr>
          <a:lstStyle/>
          <a:p>
            <a:r>
              <a:rPr lang="en-GB" sz="4000" dirty="0"/>
              <a:t>Perceptions of Maths at Bower Grove</a:t>
            </a:r>
          </a:p>
          <a:p>
            <a:pPr marL="1028700" lvl="1" indent="-571500">
              <a:buFont typeface="Arial" panose="020B0604020202020204" pitchFamily="34" charset="0"/>
              <a:buChar char="•"/>
            </a:pPr>
            <a:r>
              <a:rPr lang="en-GB" sz="4000" dirty="0" smtClean="0"/>
              <a:t>Maths Anxiety Survey vs Boxall Profile</a:t>
            </a:r>
            <a:endParaRPr lang="en-GB" sz="4000" dirty="0"/>
          </a:p>
          <a:p>
            <a:pPr lvl="1"/>
            <a:endParaRPr lang="en-GB" sz="4000" dirty="0"/>
          </a:p>
          <a:p>
            <a:endParaRPr lang="en-GB" sz="4000" dirty="0"/>
          </a:p>
        </p:txBody>
      </p:sp>
      <p:sp>
        <p:nvSpPr>
          <p:cNvPr id="3" name="TextBox 2"/>
          <p:cNvSpPr txBox="1"/>
          <p:nvPr/>
        </p:nvSpPr>
        <p:spPr>
          <a:xfrm>
            <a:off x="10155936" y="5169408"/>
            <a:ext cx="2144623" cy="1477328"/>
          </a:xfrm>
          <a:prstGeom prst="rect">
            <a:avLst/>
          </a:prstGeom>
          <a:noFill/>
        </p:spPr>
        <p:txBody>
          <a:bodyPr wrap="square" rtlCol="0">
            <a:spAutoFit/>
          </a:bodyPr>
          <a:lstStyle/>
          <a:p>
            <a:r>
              <a:rPr lang="en-GB" dirty="0" smtClean="0"/>
              <a:t>Boxall Profile </a:t>
            </a:r>
          </a:p>
          <a:p>
            <a:r>
              <a:rPr lang="en-GB" dirty="0" smtClean="0"/>
              <a:t>Survey (</a:t>
            </a:r>
            <a:r>
              <a:rPr lang="en-GB" dirty="0" err="1" smtClean="0"/>
              <a:t>Majorie</a:t>
            </a:r>
            <a:r>
              <a:rPr lang="en-GB" dirty="0" smtClean="0"/>
              <a:t> Boxall/Nurture Network)</a:t>
            </a:r>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542221455"/>
              </p:ext>
            </p:extLst>
          </p:nvPr>
        </p:nvGraphicFramePr>
        <p:xfrm>
          <a:off x="536450" y="1511808"/>
          <a:ext cx="9438640" cy="4937760"/>
        </p:xfrm>
        <a:graphic>
          <a:graphicData uri="http://schemas.openxmlformats.org/drawingml/2006/table">
            <a:tbl>
              <a:tblPr firstRow="1" bandRow="1">
                <a:tableStyleId>{5C22544A-7EE6-4342-B048-85BDC9FD1C3A}</a:tableStyleId>
              </a:tblPr>
              <a:tblGrid>
                <a:gridCol w="1887728"/>
                <a:gridCol w="1887728"/>
                <a:gridCol w="1887728"/>
                <a:gridCol w="1887728"/>
                <a:gridCol w="1887728"/>
              </a:tblGrid>
              <a:tr h="370840">
                <a:tc>
                  <a:txBody>
                    <a:bodyPr/>
                    <a:lstStyle/>
                    <a:p>
                      <a:pPr algn="ctr"/>
                      <a:r>
                        <a:rPr lang="en-GB" dirty="0" smtClean="0"/>
                        <a:t>Boxall Profile</a:t>
                      </a:r>
                      <a:r>
                        <a:rPr lang="en-GB" baseline="0" dirty="0" smtClean="0"/>
                        <a:t> Section</a:t>
                      </a:r>
                      <a:endParaRPr lang="en-GB" dirty="0"/>
                    </a:p>
                  </a:txBody>
                  <a:tcPr/>
                </a:tc>
                <a:tc>
                  <a:txBody>
                    <a:bodyPr/>
                    <a:lstStyle/>
                    <a:p>
                      <a:pPr algn="ctr"/>
                      <a:r>
                        <a:rPr lang="en-GB" dirty="0" smtClean="0"/>
                        <a:t>Max</a:t>
                      </a:r>
                      <a:r>
                        <a:rPr lang="en-GB" baseline="0" dirty="0" smtClean="0"/>
                        <a:t> Score</a:t>
                      </a:r>
                      <a:endParaRPr lang="en-GB" dirty="0"/>
                    </a:p>
                  </a:txBody>
                  <a:tcPr/>
                </a:tc>
                <a:tc>
                  <a:txBody>
                    <a:bodyPr/>
                    <a:lstStyle/>
                    <a:p>
                      <a:pPr algn="ctr"/>
                      <a:r>
                        <a:rPr lang="en-GB" dirty="0" smtClean="0"/>
                        <a:t>BGS</a:t>
                      </a:r>
                      <a:r>
                        <a:rPr lang="en-GB" baseline="0" dirty="0" smtClean="0"/>
                        <a:t> Average</a:t>
                      </a:r>
                      <a:endParaRPr lang="en-GB" dirty="0"/>
                    </a:p>
                  </a:txBody>
                  <a:tcPr/>
                </a:tc>
                <a:tc>
                  <a:txBody>
                    <a:bodyPr/>
                    <a:lstStyle/>
                    <a:p>
                      <a:pPr algn="ctr"/>
                      <a:r>
                        <a:rPr lang="en-GB" dirty="0" smtClean="0"/>
                        <a:t>Maths</a:t>
                      </a:r>
                      <a:r>
                        <a:rPr lang="en-GB" baseline="0" dirty="0" smtClean="0"/>
                        <a:t> Anxiety Score (/80) for students with below average scores in this Boxall area</a:t>
                      </a:r>
                      <a:endParaRPr lang="en-GB" dirty="0"/>
                    </a:p>
                  </a:txBody>
                  <a:tcPr/>
                </a:tc>
                <a:tc>
                  <a:txBody>
                    <a:bodyPr/>
                    <a:lstStyle/>
                    <a:p>
                      <a:pPr algn="ctr"/>
                      <a:r>
                        <a:rPr lang="en-GB" dirty="0" smtClean="0"/>
                        <a:t>Maths</a:t>
                      </a:r>
                      <a:r>
                        <a:rPr lang="en-GB" baseline="0" dirty="0" smtClean="0"/>
                        <a:t> Anxiety Score (/80) for students with above average scores in this Boxall area</a:t>
                      </a:r>
                      <a:endParaRPr lang="en-GB" dirty="0"/>
                    </a:p>
                  </a:txBody>
                  <a:tcPr/>
                </a:tc>
              </a:tr>
              <a:tr h="370840">
                <a:tc>
                  <a:txBody>
                    <a:bodyPr/>
                    <a:lstStyle/>
                    <a:p>
                      <a:r>
                        <a:rPr lang="en-GB" dirty="0" smtClean="0"/>
                        <a:t>A) Purposeful Attention</a:t>
                      </a:r>
                      <a:endParaRPr lang="en-GB" dirty="0"/>
                    </a:p>
                  </a:txBody>
                  <a:tcPr/>
                </a:tc>
                <a:tc>
                  <a:txBody>
                    <a:bodyPr/>
                    <a:lstStyle/>
                    <a:p>
                      <a:pPr algn="ctr"/>
                      <a:r>
                        <a:rPr lang="en-GB" dirty="0" smtClean="0"/>
                        <a:t>20</a:t>
                      </a:r>
                      <a:endParaRPr lang="en-GB" dirty="0"/>
                    </a:p>
                  </a:txBody>
                  <a:tcPr/>
                </a:tc>
                <a:tc>
                  <a:txBody>
                    <a:bodyPr/>
                    <a:lstStyle/>
                    <a:p>
                      <a:pPr algn="ctr"/>
                      <a:r>
                        <a:rPr lang="en-GB" dirty="0" smtClean="0"/>
                        <a:t>15.2</a:t>
                      </a:r>
                      <a:endParaRPr lang="en-GB" dirty="0"/>
                    </a:p>
                  </a:txBody>
                  <a:tcPr/>
                </a:tc>
                <a:tc>
                  <a:txBody>
                    <a:bodyPr/>
                    <a:lstStyle/>
                    <a:p>
                      <a:pPr algn="ctr"/>
                      <a:r>
                        <a:rPr lang="en-GB" dirty="0" smtClean="0"/>
                        <a:t>36.2</a:t>
                      </a:r>
                      <a:endParaRPr lang="en-GB" dirty="0"/>
                    </a:p>
                  </a:txBody>
                  <a:tcPr/>
                </a:tc>
                <a:tc>
                  <a:txBody>
                    <a:bodyPr/>
                    <a:lstStyle/>
                    <a:p>
                      <a:pPr algn="ctr"/>
                      <a:r>
                        <a:rPr lang="en-GB" dirty="0" smtClean="0"/>
                        <a:t>42.7</a:t>
                      </a:r>
                      <a:endParaRPr lang="en-GB" dirty="0"/>
                    </a:p>
                  </a:txBody>
                  <a:tcPr/>
                </a:tc>
              </a:tr>
              <a:tr h="370840">
                <a:tc>
                  <a:txBody>
                    <a:bodyPr/>
                    <a:lstStyle/>
                    <a:p>
                      <a:r>
                        <a:rPr lang="en-GB" dirty="0" smtClean="0"/>
                        <a:t>B) Constructive</a:t>
                      </a:r>
                      <a:r>
                        <a:rPr lang="en-GB" baseline="0" dirty="0" smtClean="0"/>
                        <a:t> Participation</a:t>
                      </a:r>
                      <a:endParaRPr lang="en-GB" dirty="0"/>
                    </a:p>
                  </a:txBody>
                  <a:tcPr/>
                </a:tc>
                <a:tc>
                  <a:txBody>
                    <a:bodyPr/>
                    <a:lstStyle/>
                    <a:p>
                      <a:pPr algn="ctr"/>
                      <a:r>
                        <a:rPr lang="en-GB" dirty="0" smtClean="0"/>
                        <a:t>12</a:t>
                      </a:r>
                      <a:endParaRPr lang="en-GB" dirty="0"/>
                    </a:p>
                  </a:txBody>
                  <a:tcPr/>
                </a:tc>
                <a:tc>
                  <a:txBody>
                    <a:bodyPr/>
                    <a:lstStyle/>
                    <a:p>
                      <a:pPr algn="ctr"/>
                      <a:r>
                        <a:rPr lang="en-GB" dirty="0" smtClean="0"/>
                        <a:t>7.8</a:t>
                      </a:r>
                      <a:endParaRPr lang="en-GB" dirty="0"/>
                    </a:p>
                  </a:txBody>
                  <a:tcPr/>
                </a:tc>
                <a:tc>
                  <a:txBody>
                    <a:bodyPr/>
                    <a:lstStyle/>
                    <a:p>
                      <a:pPr algn="ctr"/>
                      <a:r>
                        <a:rPr lang="en-GB" dirty="0" smtClean="0"/>
                        <a:t>36.7</a:t>
                      </a:r>
                      <a:endParaRPr lang="en-GB" dirty="0"/>
                    </a:p>
                  </a:txBody>
                  <a:tcPr/>
                </a:tc>
                <a:tc>
                  <a:txBody>
                    <a:bodyPr/>
                    <a:lstStyle/>
                    <a:p>
                      <a:pPr algn="ctr"/>
                      <a:r>
                        <a:rPr lang="en-GB" dirty="0" smtClean="0"/>
                        <a:t>42.0</a:t>
                      </a:r>
                      <a:endParaRPr lang="en-GB" dirty="0"/>
                    </a:p>
                  </a:txBody>
                  <a:tcPr/>
                </a:tc>
              </a:tr>
              <a:tr h="370840">
                <a:tc>
                  <a:txBody>
                    <a:bodyPr/>
                    <a:lstStyle/>
                    <a:p>
                      <a:r>
                        <a:rPr lang="en-GB" dirty="0" smtClean="0"/>
                        <a:t>C) Concrete Experience</a:t>
                      </a:r>
                      <a:endParaRPr lang="en-GB" dirty="0"/>
                    </a:p>
                  </a:txBody>
                  <a:tcPr/>
                </a:tc>
                <a:tc>
                  <a:txBody>
                    <a:bodyPr/>
                    <a:lstStyle/>
                    <a:p>
                      <a:pPr algn="ctr"/>
                      <a:r>
                        <a:rPr lang="en-GB" dirty="0" smtClean="0"/>
                        <a:t>12</a:t>
                      </a:r>
                      <a:endParaRPr lang="en-GB" dirty="0"/>
                    </a:p>
                  </a:txBody>
                  <a:tcPr/>
                </a:tc>
                <a:tc>
                  <a:txBody>
                    <a:bodyPr/>
                    <a:lstStyle/>
                    <a:p>
                      <a:pPr algn="ctr"/>
                      <a:r>
                        <a:rPr lang="en-GB" dirty="0" smtClean="0"/>
                        <a:t>8.3</a:t>
                      </a:r>
                      <a:endParaRPr lang="en-GB" dirty="0"/>
                    </a:p>
                  </a:txBody>
                  <a:tcPr/>
                </a:tc>
                <a:tc>
                  <a:txBody>
                    <a:bodyPr/>
                    <a:lstStyle/>
                    <a:p>
                      <a:pPr algn="ctr"/>
                      <a:r>
                        <a:rPr lang="en-GB" dirty="0" smtClean="0"/>
                        <a:t>36.0</a:t>
                      </a:r>
                      <a:endParaRPr lang="en-GB" dirty="0"/>
                    </a:p>
                  </a:txBody>
                  <a:tcPr/>
                </a:tc>
                <a:tc>
                  <a:txBody>
                    <a:bodyPr/>
                    <a:lstStyle/>
                    <a:p>
                      <a:pPr algn="ctr"/>
                      <a:r>
                        <a:rPr lang="en-GB" dirty="0" smtClean="0"/>
                        <a:t>42.2</a:t>
                      </a:r>
                      <a:endParaRPr lang="en-GB" dirty="0"/>
                    </a:p>
                  </a:txBody>
                  <a:tcPr/>
                </a:tc>
              </a:tr>
              <a:tr h="370840">
                <a:tc>
                  <a:txBody>
                    <a:bodyPr/>
                    <a:lstStyle/>
                    <a:p>
                      <a:r>
                        <a:rPr lang="en-GB" dirty="0" smtClean="0"/>
                        <a:t>D) Insightful Involvement</a:t>
                      </a:r>
                      <a:endParaRPr lang="en-GB" dirty="0"/>
                    </a:p>
                  </a:txBody>
                  <a:tcPr/>
                </a:tc>
                <a:tc>
                  <a:txBody>
                    <a:bodyPr/>
                    <a:lstStyle/>
                    <a:p>
                      <a:pPr algn="ctr"/>
                      <a:r>
                        <a:rPr lang="en-GB" dirty="0" smtClean="0"/>
                        <a:t>20</a:t>
                      </a:r>
                      <a:endParaRPr lang="en-GB" dirty="0"/>
                    </a:p>
                  </a:txBody>
                  <a:tcPr/>
                </a:tc>
                <a:tc>
                  <a:txBody>
                    <a:bodyPr/>
                    <a:lstStyle/>
                    <a:p>
                      <a:pPr algn="ctr"/>
                      <a:r>
                        <a:rPr lang="en-GB" dirty="0" smtClean="0"/>
                        <a:t>13.3</a:t>
                      </a:r>
                      <a:endParaRPr lang="en-GB" dirty="0"/>
                    </a:p>
                  </a:txBody>
                  <a:tcPr/>
                </a:tc>
                <a:tc>
                  <a:txBody>
                    <a:bodyPr/>
                    <a:lstStyle/>
                    <a:p>
                      <a:pPr algn="ctr"/>
                      <a:r>
                        <a:rPr lang="en-GB" dirty="0" smtClean="0"/>
                        <a:t>36.2</a:t>
                      </a:r>
                      <a:endParaRPr lang="en-GB" dirty="0"/>
                    </a:p>
                  </a:txBody>
                  <a:tcPr/>
                </a:tc>
                <a:tc>
                  <a:txBody>
                    <a:bodyPr/>
                    <a:lstStyle/>
                    <a:p>
                      <a:pPr algn="ctr"/>
                      <a:r>
                        <a:rPr lang="en-GB" dirty="0" smtClean="0"/>
                        <a:t>42.2</a:t>
                      </a:r>
                      <a:endParaRPr lang="en-GB" dirty="0"/>
                    </a:p>
                  </a:txBody>
                  <a:tcPr/>
                </a:tc>
              </a:tr>
              <a:tr h="370840">
                <a:tc>
                  <a:txBody>
                    <a:bodyPr/>
                    <a:lstStyle/>
                    <a:p>
                      <a:r>
                        <a:rPr lang="en-GB" dirty="0" smtClean="0"/>
                        <a:t>E) Cognitive Engagement</a:t>
                      </a:r>
                      <a:endParaRPr lang="en-GB" dirty="0"/>
                    </a:p>
                  </a:txBody>
                  <a:tcPr/>
                </a:tc>
                <a:tc>
                  <a:txBody>
                    <a:bodyPr/>
                    <a:lstStyle/>
                    <a:p>
                      <a:pPr algn="ctr"/>
                      <a:r>
                        <a:rPr lang="en-GB" dirty="0" smtClean="0"/>
                        <a:t>8</a:t>
                      </a:r>
                      <a:endParaRPr lang="en-GB" dirty="0"/>
                    </a:p>
                  </a:txBody>
                  <a:tcPr/>
                </a:tc>
                <a:tc>
                  <a:txBody>
                    <a:bodyPr/>
                    <a:lstStyle/>
                    <a:p>
                      <a:pPr algn="ctr"/>
                      <a:r>
                        <a:rPr lang="en-GB" dirty="0" smtClean="0"/>
                        <a:t>5.3</a:t>
                      </a:r>
                      <a:endParaRPr lang="en-GB" dirty="0"/>
                    </a:p>
                  </a:txBody>
                  <a:tcPr/>
                </a:tc>
                <a:tc>
                  <a:txBody>
                    <a:bodyPr/>
                    <a:lstStyle/>
                    <a:p>
                      <a:pPr algn="ctr"/>
                      <a:r>
                        <a:rPr lang="en-GB" dirty="0" smtClean="0"/>
                        <a:t>36.1</a:t>
                      </a:r>
                      <a:endParaRPr lang="en-GB" dirty="0"/>
                    </a:p>
                  </a:txBody>
                  <a:tcPr/>
                </a:tc>
                <a:tc>
                  <a:txBody>
                    <a:bodyPr/>
                    <a:lstStyle/>
                    <a:p>
                      <a:pPr algn="ctr"/>
                      <a:r>
                        <a:rPr lang="en-GB" dirty="0" smtClean="0"/>
                        <a:t>42.3</a:t>
                      </a:r>
                      <a:endParaRPr lang="en-GB" dirty="0"/>
                    </a:p>
                  </a:txBody>
                  <a:tcPr/>
                </a:tc>
              </a:tr>
            </a:tbl>
          </a:graphicData>
        </a:graphic>
      </p:graphicFrame>
      <p:sp>
        <p:nvSpPr>
          <p:cNvPr id="4" name="TextBox 3"/>
          <p:cNvSpPr txBox="1"/>
          <p:nvPr/>
        </p:nvSpPr>
        <p:spPr>
          <a:xfrm>
            <a:off x="536450" y="2190666"/>
            <a:ext cx="1868817" cy="646331"/>
          </a:xfrm>
          <a:prstGeom prst="rect">
            <a:avLst/>
          </a:prstGeom>
          <a:noFill/>
        </p:spPr>
        <p:txBody>
          <a:bodyPr wrap="square" rtlCol="0">
            <a:spAutoFit/>
          </a:bodyPr>
          <a:lstStyle/>
          <a:p>
            <a:r>
              <a:rPr lang="en-GB" dirty="0" smtClean="0"/>
              <a:t>‘Organisation of Experience’</a:t>
            </a:r>
            <a:endParaRPr lang="en-GB" dirty="0"/>
          </a:p>
        </p:txBody>
      </p:sp>
    </p:spTree>
    <p:extLst>
      <p:ext uri="{BB962C8B-B14F-4D97-AF65-F5344CB8AC3E}">
        <p14:creationId xmlns:p14="http://schemas.microsoft.com/office/powerpoint/2010/main" val="34041726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79055" y="322867"/>
            <a:ext cx="2383217" cy="523220"/>
          </a:xfrm>
          <a:prstGeom prst="rect">
            <a:avLst/>
          </a:prstGeom>
          <a:noFill/>
        </p:spPr>
        <p:txBody>
          <a:bodyPr wrap="none" rtlCol="0">
            <a:spAutoFit/>
          </a:bodyPr>
          <a:lstStyle/>
          <a:p>
            <a:r>
              <a:rPr lang="en-GB" sz="2800" dirty="0"/>
              <a:t>Drama Triangle</a:t>
            </a:r>
          </a:p>
        </p:txBody>
      </p:sp>
      <p:sp>
        <p:nvSpPr>
          <p:cNvPr id="4" name="TextBox 3"/>
          <p:cNvSpPr txBox="1"/>
          <p:nvPr/>
        </p:nvSpPr>
        <p:spPr>
          <a:xfrm>
            <a:off x="5263406" y="5226241"/>
            <a:ext cx="780983" cy="369332"/>
          </a:xfrm>
          <a:prstGeom prst="rect">
            <a:avLst/>
          </a:prstGeom>
          <a:noFill/>
        </p:spPr>
        <p:txBody>
          <a:bodyPr wrap="none" rtlCol="0">
            <a:spAutoFit/>
          </a:bodyPr>
          <a:lstStyle/>
          <a:p>
            <a:r>
              <a:rPr lang="en-GB" dirty="0"/>
              <a:t>Victim</a:t>
            </a:r>
          </a:p>
        </p:txBody>
      </p:sp>
      <p:sp>
        <p:nvSpPr>
          <p:cNvPr id="5" name="TextBox 4"/>
          <p:cNvSpPr txBox="1"/>
          <p:nvPr/>
        </p:nvSpPr>
        <p:spPr>
          <a:xfrm>
            <a:off x="7030524" y="2180263"/>
            <a:ext cx="926023" cy="369332"/>
          </a:xfrm>
          <a:prstGeom prst="rect">
            <a:avLst/>
          </a:prstGeom>
          <a:noFill/>
        </p:spPr>
        <p:txBody>
          <a:bodyPr wrap="none" rtlCol="0">
            <a:spAutoFit/>
          </a:bodyPr>
          <a:lstStyle/>
          <a:p>
            <a:r>
              <a:rPr lang="en-GB" dirty="0"/>
              <a:t>Rescuer</a:t>
            </a:r>
          </a:p>
        </p:txBody>
      </p:sp>
      <p:sp>
        <p:nvSpPr>
          <p:cNvPr id="6" name="TextBox 5"/>
          <p:cNvSpPr txBox="1"/>
          <p:nvPr/>
        </p:nvSpPr>
        <p:spPr>
          <a:xfrm>
            <a:off x="2811766" y="2201252"/>
            <a:ext cx="1185068" cy="369332"/>
          </a:xfrm>
          <a:prstGeom prst="rect">
            <a:avLst/>
          </a:prstGeom>
          <a:noFill/>
        </p:spPr>
        <p:txBody>
          <a:bodyPr wrap="none" rtlCol="0">
            <a:spAutoFit/>
          </a:bodyPr>
          <a:lstStyle/>
          <a:p>
            <a:r>
              <a:rPr lang="en-GB" dirty="0"/>
              <a:t>Persecutor</a:t>
            </a:r>
          </a:p>
        </p:txBody>
      </p:sp>
      <p:cxnSp>
        <p:nvCxnSpPr>
          <p:cNvPr id="8" name="Straight Arrow Connector 7"/>
          <p:cNvCxnSpPr/>
          <p:nvPr/>
        </p:nvCxnSpPr>
        <p:spPr>
          <a:xfrm rot="17949941" flipV="1">
            <a:off x="3948319" y="2612247"/>
            <a:ext cx="1517556" cy="24674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7949941" flipH="1">
            <a:off x="3868252" y="2763881"/>
            <a:ext cx="1508441" cy="24674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rot="21418186">
            <a:off x="5607514" y="2592451"/>
            <a:ext cx="1686647" cy="2467429"/>
            <a:chOff x="2697480" y="2648857"/>
            <a:chExt cx="1686647" cy="2467429"/>
          </a:xfrm>
        </p:grpSpPr>
        <p:cxnSp>
          <p:nvCxnSpPr>
            <p:cNvPr id="13" name="Straight Arrow Connector 12"/>
            <p:cNvCxnSpPr/>
            <p:nvPr/>
          </p:nvCxnSpPr>
          <p:spPr>
            <a:xfrm flipV="1">
              <a:off x="2866571" y="2648857"/>
              <a:ext cx="1517556" cy="24674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697480" y="2648858"/>
              <a:ext cx="1508441" cy="24674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rot="14320863">
            <a:off x="4671287" y="1121754"/>
            <a:ext cx="1686647" cy="2467429"/>
            <a:chOff x="4804871" y="2381670"/>
            <a:chExt cx="1686647" cy="2467429"/>
          </a:xfrm>
        </p:grpSpPr>
        <p:cxnSp>
          <p:nvCxnSpPr>
            <p:cNvPr id="16" name="Straight Arrow Connector 15"/>
            <p:cNvCxnSpPr/>
            <p:nvPr/>
          </p:nvCxnSpPr>
          <p:spPr>
            <a:xfrm flipV="1">
              <a:off x="4973962" y="2381670"/>
              <a:ext cx="1517556" cy="24674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804871" y="2381671"/>
              <a:ext cx="1508441" cy="24674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pic>
        <p:nvPicPr>
          <p:cNvPr id="11" name="Picture 10"/>
          <p:cNvPicPr>
            <a:picLocks noChangeAspect="1"/>
          </p:cNvPicPr>
          <p:nvPr/>
        </p:nvPicPr>
        <p:blipFill>
          <a:blip r:embed="rId3"/>
          <a:stretch>
            <a:fillRect/>
          </a:stretch>
        </p:blipFill>
        <p:spPr>
          <a:xfrm>
            <a:off x="6154175" y="5287924"/>
            <a:ext cx="2365684" cy="1232962"/>
          </a:xfrm>
          <a:prstGeom prst="rect">
            <a:avLst/>
          </a:prstGeom>
        </p:spPr>
      </p:pic>
      <p:pic>
        <p:nvPicPr>
          <p:cNvPr id="1026" name="Picture 2" descr="Image result for rescuer fire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1340" y="1341650"/>
            <a:ext cx="991944" cy="188318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051340" y="4255157"/>
            <a:ext cx="3926844" cy="369332"/>
          </a:xfrm>
          <a:prstGeom prst="rect">
            <a:avLst/>
          </a:prstGeom>
          <a:noFill/>
        </p:spPr>
        <p:txBody>
          <a:bodyPr wrap="none" rtlCol="0">
            <a:spAutoFit/>
          </a:bodyPr>
          <a:lstStyle/>
          <a:p>
            <a:r>
              <a:rPr lang="en-GB" i="1" dirty="0"/>
              <a:t>Drama triangle related to Maths anxiety</a:t>
            </a:r>
          </a:p>
        </p:txBody>
      </p:sp>
      <p:pic>
        <p:nvPicPr>
          <p:cNvPr id="20" name="Picture 19"/>
          <p:cNvPicPr>
            <a:picLocks noChangeAspect="1"/>
          </p:cNvPicPr>
          <p:nvPr/>
        </p:nvPicPr>
        <p:blipFill>
          <a:blip r:embed="rId5"/>
          <a:stretch>
            <a:fillRect/>
          </a:stretch>
        </p:blipFill>
        <p:spPr>
          <a:xfrm>
            <a:off x="2562820" y="5364843"/>
            <a:ext cx="2590800" cy="1181100"/>
          </a:xfrm>
          <a:prstGeom prst="rect">
            <a:avLst/>
          </a:prstGeom>
        </p:spPr>
      </p:pic>
      <p:sp>
        <p:nvSpPr>
          <p:cNvPr id="21" name="TextBox 20"/>
          <p:cNvSpPr txBox="1"/>
          <p:nvPr/>
        </p:nvSpPr>
        <p:spPr>
          <a:xfrm>
            <a:off x="433039" y="719258"/>
            <a:ext cx="3208122" cy="615553"/>
          </a:xfrm>
          <a:prstGeom prst="rect">
            <a:avLst/>
          </a:prstGeom>
          <a:noFill/>
        </p:spPr>
        <p:txBody>
          <a:bodyPr wrap="none" rtlCol="0">
            <a:spAutoFit/>
          </a:bodyPr>
          <a:lstStyle/>
          <a:p>
            <a:r>
              <a:rPr lang="en-GB" dirty="0"/>
              <a:t>Perception of Maths as T.I.R.E.D.</a:t>
            </a:r>
          </a:p>
          <a:p>
            <a:r>
              <a:rPr lang="en-GB" sz="1600" dirty="0"/>
              <a:t>(</a:t>
            </a:r>
            <a:r>
              <a:rPr lang="en-GB" sz="1600" dirty="0" err="1"/>
              <a:t>Nardi</a:t>
            </a:r>
            <a:r>
              <a:rPr lang="en-GB" sz="1600" dirty="0"/>
              <a:t>, Steward. 2003)</a:t>
            </a:r>
          </a:p>
        </p:txBody>
      </p:sp>
      <p:sp>
        <p:nvSpPr>
          <p:cNvPr id="24" name="Oval 23"/>
          <p:cNvSpPr/>
          <p:nvPr/>
        </p:nvSpPr>
        <p:spPr>
          <a:xfrm>
            <a:off x="402336" y="4145280"/>
            <a:ext cx="1285453" cy="13430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2" name="Picture 8" descr="Image result for 1000 sum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464" t="12337" r="7166" b="9649"/>
          <a:stretch/>
        </p:blipFill>
        <p:spPr bwMode="auto">
          <a:xfrm>
            <a:off x="1188153" y="1341650"/>
            <a:ext cx="1535720" cy="1775208"/>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458552" y="635267"/>
            <a:ext cx="1574277" cy="338554"/>
          </a:xfrm>
          <a:prstGeom prst="rect">
            <a:avLst/>
          </a:prstGeom>
          <a:noFill/>
        </p:spPr>
        <p:txBody>
          <a:bodyPr wrap="none" rtlCol="0">
            <a:spAutoFit/>
          </a:bodyPr>
          <a:lstStyle/>
          <a:p>
            <a:r>
              <a:rPr lang="en-GB" sz="1600" dirty="0"/>
              <a:t>(</a:t>
            </a:r>
            <a:r>
              <a:rPr lang="en-GB" sz="1600" dirty="0" err="1"/>
              <a:t>Karpman</a:t>
            </a:r>
            <a:r>
              <a:rPr lang="en-GB" sz="1600" dirty="0"/>
              <a:t>. 1968)</a:t>
            </a:r>
          </a:p>
        </p:txBody>
      </p:sp>
      <p:cxnSp>
        <p:nvCxnSpPr>
          <p:cNvPr id="7" name="Straight Arrow Connector 6"/>
          <p:cNvCxnSpPr/>
          <p:nvPr/>
        </p:nvCxnSpPr>
        <p:spPr>
          <a:xfrm flipV="1">
            <a:off x="1670304" y="3340608"/>
            <a:ext cx="3681984" cy="13776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92994" y="3167204"/>
            <a:ext cx="691215" cy="369332"/>
          </a:xfrm>
          <a:prstGeom prst="rect">
            <a:avLst/>
          </a:prstGeom>
          <a:noFill/>
        </p:spPr>
        <p:txBody>
          <a:bodyPr wrap="none" rtlCol="0">
            <a:spAutoFit/>
          </a:bodyPr>
          <a:lstStyle/>
          <a:p>
            <a:r>
              <a:rPr lang="en-GB" dirty="0" smtClean="0"/>
              <a:t>Adult</a:t>
            </a:r>
            <a:endParaRPr lang="en-GB" dirty="0"/>
          </a:p>
        </p:txBody>
      </p:sp>
      <p:sp>
        <p:nvSpPr>
          <p:cNvPr id="23" name="Oval 22"/>
          <p:cNvSpPr/>
          <p:nvPr/>
        </p:nvSpPr>
        <p:spPr>
          <a:xfrm>
            <a:off x="633984" y="4391055"/>
            <a:ext cx="768096" cy="81760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9" name="Oval 18"/>
          <p:cNvSpPr/>
          <p:nvPr/>
        </p:nvSpPr>
        <p:spPr>
          <a:xfrm>
            <a:off x="829056" y="4624489"/>
            <a:ext cx="377952" cy="374231"/>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4693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nodeType="withEffect">
                                  <p:stCondLst>
                                    <p:cond delay="0"/>
                                  </p:stCondLst>
                                  <p:childTnLst>
                                    <p:set>
                                      <p:cBhvr>
                                        <p:cTn id="14" dur="1" fill="hold">
                                          <p:stCondLst>
                                            <p:cond delay="0"/>
                                          </p:stCondLst>
                                        </p:cTn>
                                        <p:tgtEl>
                                          <p:spTgt spid="1032"/>
                                        </p:tgtEl>
                                        <p:attrNameLst>
                                          <p:attrName>style.visibility</p:attrName>
                                        </p:attrNameLst>
                                      </p:cBhvr>
                                      <p:to>
                                        <p:strVal val="visible"/>
                                      </p:to>
                                    </p:set>
                                    <p:animEffect transition="in" filter="fade">
                                      <p:cBhvr>
                                        <p:cTn id="15" dur="500"/>
                                        <p:tgtEl>
                                          <p:spTgt spid="103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500"/>
                                        <p:tgtEl>
                                          <p:spTgt spid="10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0-#ppt_w/2"/>
                                          </p:val>
                                        </p:tav>
                                        <p:tav tm="100000">
                                          <p:val>
                                            <p:strVal val="#ppt_x"/>
                                          </p:val>
                                        </p:tav>
                                      </p:tavLst>
                                    </p:anim>
                                    <p:anim calcmode="lin" valueType="num">
                                      <p:cBhvr additive="base">
                                        <p:cTn id="45" dur="500" fill="hold"/>
                                        <p:tgtEl>
                                          <p:spTgt spid="7"/>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P spid="24" grpId="0" animBg="1"/>
      <p:bldP spid="10" grpId="0"/>
      <p:bldP spid="23"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9072" y="243840"/>
            <a:ext cx="9267793" cy="523220"/>
          </a:xfrm>
          <a:prstGeom prst="rect">
            <a:avLst/>
          </a:prstGeom>
          <a:noFill/>
        </p:spPr>
        <p:txBody>
          <a:bodyPr wrap="none" rtlCol="0">
            <a:spAutoFit/>
          </a:bodyPr>
          <a:lstStyle/>
          <a:p>
            <a:r>
              <a:rPr lang="en-GB" sz="2800" dirty="0" smtClean="0"/>
              <a:t>Perceptions of Maths at Bower Grove School:  Moving forward</a:t>
            </a:r>
            <a:endParaRPr lang="en-GB" sz="2800" dirty="0"/>
          </a:p>
        </p:txBody>
      </p:sp>
      <p:pic>
        <p:nvPicPr>
          <p:cNvPr id="3" name="Picture 2" descr="http://www.smbc-comics.com/comics/1479054311-201611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9484" y="767060"/>
            <a:ext cx="5280660" cy="5836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156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4421" y="165522"/>
            <a:ext cx="7145802" cy="2554545"/>
          </a:xfrm>
          <a:prstGeom prst="rect">
            <a:avLst/>
          </a:prstGeom>
          <a:noFill/>
        </p:spPr>
        <p:txBody>
          <a:bodyPr wrap="none" rtlCol="0">
            <a:spAutoFit/>
          </a:bodyPr>
          <a:lstStyle/>
          <a:p>
            <a:r>
              <a:rPr lang="en-GB" sz="4000" dirty="0"/>
              <a:t>Challenging Perceptions of Maths</a:t>
            </a:r>
          </a:p>
          <a:p>
            <a:pPr marL="571500" indent="-571500">
              <a:buFont typeface="Arial" panose="020B0604020202020204" pitchFamily="34" charset="0"/>
              <a:buChar char="•"/>
            </a:pPr>
            <a:r>
              <a:rPr lang="en-GB" sz="4000" dirty="0"/>
              <a:t>Problem Solving</a:t>
            </a:r>
          </a:p>
          <a:p>
            <a:pPr marL="571500" indent="-571500">
              <a:buFont typeface="Arial" panose="020B0604020202020204" pitchFamily="34" charset="0"/>
              <a:buChar char="•"/>
            </a:pPr>
            <a:r>
              <a:rPr lang="en-GB" sz="4000" dirty="0"/>
              <a:t>POTW</a:t>
            </a:r>
          </a:p>
          <a:p>
            <a:pPr marL="1028700" lvl="1" indent="-571500">
              <a:buFont typeface="Arial" panose="020B0604020202020204" pitchFamily="34" charset="0"/>
              <a:buChar char="•"/>
            </a:pPr>
            <a:r>
              <a:rPr lang="en-GB" sz="4000" dirty="0"/>
              <a:t>Students writing POTW</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614" y="165522"/>
            <a:ext cx="11159612" cy="6441755"/>
          </a:xfrm>
          <a:prstGeom prst="rect">
            <a:avLst/>
          </a:prstGeom>
        </p:spPr>
      </p:pic>
    </p:spTree>
    <p:extLst>
      <p:ext uri="{BB962C8B-B14F-4D97-AF65-F5344CB8AC3E}">
        <p14:creationId xmlns:p14="http://schemas.microsoft.com/office/powerpoint/2010/main" val="363709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TotalTime>
  <Words>1066</Words>
  <Application>Microsoft Office PowerPoint</Application>
  <PresentationFormat>Widescreen</PresentationFormat>
  <Paragraphs>148</Paragraphs>
  <Slides>18</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Open Sans</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AndrewCroft</dc:creator>
  <cp:lastModifiedBy>clare</cp:lastModifiedBy>
  <cp:revision>53</cp:revision>
  <cp:lastPrinted>2017-03-03T15:47:06Z</cp:lastPrinted>
  <dcterms:created xsi:type="dcterms:W3CDTF">2017-02-27T17:32:51Z</dcterms:created>
  <dcterms:modified xsi:type="dcterms:W3CDTF">2017-03-27T09:16:03Z</dcterms:modified>
</cp:coreProperties>
</file>