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drawings/drawing4.xml" ContentType="application/vnd.openxmlformats-officedocument.drawingml.chartshapes+xml"/>
  <Override PartName="/ppt/charts/chart9.xml" ContentType="application/vnd.openxmlformats-officedocument.drawingml.chart+xml"/>
  <Override PartName="/ppt/drawings/drawing5.xml" ContentType="application/vnd.openxmlformats-officedocument.drawingml.chartshapes+xml"/>
  <Override PartName="/ppt/charts/chart10.xml" ContentType="application/vnd.openxmlformats-officedocument.drawingml.chart+xml"/>
  <Override PartName="/ppt/drawings/drawing6.xml" ContentType="application/vnd.openxmlformats-officedocument.drawingml.chartshapes+xml"/>
  <Override PartName="/ppt/charts/chart11.xml" ContentType="application/vnd.openxmlformats-officedocument.drawingml.chart+xml"/>
  <Override PartName="/ppt/drawings/drawing7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12.xml" ContentType="application/vnd.openxmlformats-officedocument.drawingml.chart+xml"/>
  <Override PartName="/ppt/drawings/drawing8.xml" ContentType="application/vnd.openxmlformats-officedocument.drawingml.chartshapes+xml"/>
  <Override PartName="/ppt/charts/chart13.xml" ContentType="application/vnd.openxmlformats-officedocument.drawingml.chart+xml"/>
  <Override PartName="/ppt/drawings/drawing9.xml" ContentType="application/vnd.openxmlformats-officedocument.drawingml.chartshapes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drawings/drawing10.xml" ContentType="application/vnd.openxmlformats-officedocument.drawingml.chartshapes+xml"/>
  <Override PartName="/ppt/charts/chart1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461" r:id="rId2"/>
    <p:sldId id="383" r:id="rId3"/>
    <p:sldId id="435" r:id="rId4"/>
    <p:sldId id="423" r:id="rId5"/>
    <p:sldId id="447" r:id="rId6"/>
    <p:sldId id="373" r:id="rId7"/>
    <p:sldId id="448" r:id="rId8"/>
    <p:sldId id="437" r:id="rId9"/>
    <p:sldId id="439" r:id="rId10"/>
    <p:sldId id="452" r:id="rId11"/>
    <p:sldId id="260" r:id="rId12"/>
    <p:sldId id="407" r:id="rId13"/>
    <p:sldId id="343" r:id="rId14"/>
    <p:sldId id="290" r:id="rId15"/>
    <p:sldId id="359" r:id="rId16"/>
    <p:sldId id="360" r:id="rId17"/>
    <p:sldId id="429" r:id="rId18"/>
    <p:sldId id="430" r:id="rId19"/>
    <p:sldId id="320" r:id="rId20"/>
    <p:sldId id="432" r:id="rId21"/>
    <p:sldId id="449" r:id="rId22"/>
    <p:sldId id="464" r:id="rId23"/>
    <p:sldId id="465" r:id="rId24"/>
    <p:sldId id="466" r:id="rId25"/>
    <p:sldId id="467" r:id="rId26"/>
    <p:sldId id="468" r:id="rId27"/>
    <p:sldId id="469" r:id="rId28"/>
    <p:sldId id="451" r:id="rId29"/>
    <p:sldId id="264" r:id="rId30"/>
    <p:sldId id="332" r:id="rId31"/>
    <p:sldId id="395" r:id="rId32"/>
    <p:sldId id="268" r:id="rId33"/>
    <p:sldId id="397" r:id="rId34"/>
    <p:sldId id="462" r:id="rId35"/>
    <p:sldId id="362" r:id="rId36"/>
    <p:sldId id="366" r:id="rId37"/>
    <p:sldId id="367" r:id="rId38"/>
    <p:sldId id="371" r:id="rId39"/>
    <p:sldId id="372" r:id="rId40"/>
    <p:sldId id="370" r:id="rId41"/>
    <p:sldId id="436" r:id="rId42"/>
    <p:sldId id="394" r:id="rId43"/>
    <p:sldId id="424" r:id="rId44"/>
    <p:sldId id="396" r:id="rId45"/>
    <p:sldId id="434" r:id="rId46"/>
    <p:sldId id="381" r:id="rId47"/>
    <p:sldId id="463" r:id="rId48"/>
    <p:sldId id="458" r:id="rId49"/>
    <p:sldId id="415" r:id="rId50"/>
    <p:sldId id="416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99C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622" autoAdjust="0"/>
  </p:normalViewPr>
  <p:slideViewPr>
    <p:cSldViewPr>
      <p:cViewPr varScale="1">
        <p:scale>
          <a:sx n="75" d="100"/>
          <a:sy n="75" d="100"/>
        </p:scale>
        <p:origin x="14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648" y="-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arah\Downloads\surveymonkey%20comparative%20mindset%20graphs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D:\surveymonkey%20comparative%20mindset%20graphs.xlsx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oleObject" Target="file:///D:\surveymonkey%20comparative%20mindset%20graphs.xlsx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oleObject" Target="file:///C:\Users\Sarah\Documents\maths\Project%202014_2015\Research\surveymonkey%20comparative%20mindset%20graphs_b.xlsx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oleObject" Target="file:///D:\surveymonkey%20comparative%20mindset%20graphs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arah\Documents\maths\Project%202014_2015\Research\surveymonkey%20comparative%20mindset%20graphs_b.xlsx" TargetMode="Externa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oleObject" Target="file:///D:\surveymonkey%20comparative%20mindset%20graphs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surveymonkey%20comparative%20mindset%20graph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arah\Downloads\surveymonkey%20comparative%20mindset%20graph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arah\Downloads\surveymonkey%20comparative%20mindset%20graph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arah\Downloads\surveymonkey%20comparative%20mindset%20graphs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surveymonkey%20comparative%20mindset%20graphs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D:\surveymonkey%20comparative%20mindset%20graphs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D:\surveymonkey%20comparative%20mindset%20graphs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D:\surveymonkey%20comparative%20mindset%20graphs.xlsx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D:\surveymonkey%20comparative%20mindset%20graph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Sheet3!$A$3</c:f>
              <c:strCache>
                <c:ptCount val="1"/>
                <c:pt idx="0">
                  <c:v>Sometime maths frightens me</c:v>
                </c:pt>
              </c:strCache>
            </c:strRef>
          </c:tx>
          <c:invertIfNegative val="0"/>
          <c:cat>
            <c:strRef>
              <c:f>Sheet3!$B$2:$H$2</c:f>
              <c:strCache>
                <c:ptCount val="6"/>
                <c:pt idx="0">
                  <c:v>strongly agree</c:v>
                </c:pt>
                <c:pt idx="1">
                  <c:v>agree</c:v>
                </c:pt>
                <c:pt idx="2">
                  <c:v>somewhat agree</c:v>
                </c:pt>
                <c:pt idx="3">
                  <c:v>somewhat disagree</c:v>
                </c:pt>
                <c:pt idx="4">
                  <c:v>disagree</c:v>
                </c:pt>
                <c:pt idx="5">
                  <c:v>strongly disagree</c:v>
                </c:pt>
              </c:strCache>
            </c:strRef>
          </c:cat>
          <c:val>
            <c:numRef>
              <c:f>Sheet3!$B$3:$H$3</c:f>
              <c:numCache>
                <c:formatCode>General</c:formatCode>
                <c:ptCount val="7"/>
                <c:pt idx="0">
                  <c:v>25</c:v>
                </c:pt>
                <c:pt idx="1">
                  <c:v>25</c:v>
                </c:pt>
                <c:pt idx="2">
                  <c:v>33.33</c:v>
                </c:pt>
                <c:pt idx="3">
                  <c:v>8.33</c:v>
                </c:pt>
                <c:pt idx="4">
                  <c:v>0</c:v>
                </c:pt>
                <c:pt idx="5">
                  <c:v>8.33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6486560"/>
        <c:axId val="205872696"/>
      </c:barChart>
      <c:catAx>
        <c:axId val="66486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5872696"/>
        <c:crosses val="autoZero"/>
        <c:auto val="1"/>
        <c:lblAlgn val="ctr"/>
        <c:lblOffset val="100"/>
        <c:noMultiLvlLbl val="0"/>
      </c:catAx>
      <c:valAx>
        <c:axId val="2058726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64865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3200"/>
              <a:t>It is important to be fast in maths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Sheet1!$C$9</c:f>
              <c:strCache>
                <c:ptCount val="1"/>
                <c:pt idx="0">
                  <c:v>May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Sheet1!$D$2:$I$2</c:f>
              <c:strCache>
                <c:ptCount val="6"/>
                <c:pt idx="0">
                  <c:v>strongly agree</c:v>
                </c:pt>
                <c:pt idx="1">
                  <c:v>agree</c:v>
                </c:pt>
                <c:pt idx="2">
                  <c:v>somewhat agree</c:v>
                </c:pt>
                <c:pt idx="3">
                  <c:v>somewhat disagree</c:v>
                </c:pt>
                <c:pt idx="4">
                  <c:v>disagree</c:v>
                </c:pt>
                <c:pt idx="5">
                  <c:v>strongly disagree</c:v>
                </c:pt>
              </c:strCache>
            </c:strRef>
          </c:cat>
          <c:val>
            <c:numRef>
              <c:f>Sheet1!$D$9:$I$9</c:f>
              <c:numCache>
                <c:formatCode>General</c:formatCode>
                <c:ptCount val="6"/>
                <c:pt idx="0">
                  <c:v>6.25</c:v>
                </c:pt>
                <c:pt idx="1">
                  <c:v>12.5</c:v>
                </c:pt>
                <c:pt idx="2">
                  <c:v>12.5</c:v>
                </c:pt>
                <c:pt idx="3">
                  <c:v>12.5</c:v>
                </c:pt>
                <c:pt idx="4">
                  <c:v>43.75</c:v>
                </c:pt>
                <c:pt idx="5">
                  <c:v>12.5</c:v>
                </c:pt>
              </c:numCache>
            </c:numRef>
          </c:val>
        </c:ser>
        <c:ser>
          <c:idx val="1"/>
          <c:order val="1"/>
          <c:tx>
            <c:strRef>
              <c:f>Sheet1!$C$10</c:f>
              <c:strCache>
                <c:ptCount val="1"/>
                <c:pt idx="0">
                  <c:v>September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Sheet1!$D$2:$I$2</c:f>
              <c:strCache>
                <c:ptCount val="6"/>
                <c:pt idx="0">
                  <c:v>strongly agree</c:v>
                </c:pt>
                <c:pt idx="1">
                  <c:v>agree</c:v>
                </c:pt>
                <c:pt idx="2">
                  <c:v>somewhat agree</c:v>
                </c:pt>
                <c:pt idx="3">
                  <c:v>somewhat disagree</c:v>
                </c:pt>
                <c:pt idx="4">
                  <c:v>disagree</c:v>
                </c:pt>
                <c:pt idx="5">
                  <c:v>strongly disagree</c:v>
                </c:pt>
              </c:strCache>
            </c:strRef>
          </c:cat>
          <c:val>
            <c:numRef>
              <c:f>Sheet1!$D$10:$I$10</c:f>
              <c:numCache>
                <c:formatCode>General</c:formatCode>
                <c:ptCount val="6"/>
                <c:pt idx="0">
                  <c:v>0</c:v>
                </c:pt>
                <c:pt idx="1">
                  <c:v>16.670000000000005</c:v>
                </c:pt>
                <c:pt idx="2">
                  <c:v>33.33</c:v>
                </c:pt>
                <c:pt idx="3">
                  <c:v>8.33</c:v>
                </c:pt>
                <c:pt idx="4">
                  <c:v>25</c:v>
                </c:pt>
                <c:pt idx="5">
                  <c:v>16.670000000000005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5427904"/>
        <c:axId val="205428296"/>
      </c:barChart>
      <c:catAx>
        <c:axId val="20542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428296"/>
        <c:crosses val="autoZero"/>
        <c:auto val="1"/>
        <c:lblAlgn val="ctr"/>
        <c:lblOffset val="100"/>
        <c:noMultiLvlLbl val="0"/>
      </c:catAx>
      <c:valAx>
        <c:axId val="205428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427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3200"/>
              <a:t>When I make a mistake in maths I feel bad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Sheet1!$C$31</c:f>
              <c:strCache>
                <c:ptCount val="1"/>
                <c:pt idx="0">
                  <c:v>May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Sheet1!$D$2:$I$2</c:f>
              <c:strCache>
                <c:ptCount val="6"/>
                <c:pt idx="0">
                  <c:v>strongly agree</c:v>
                </c:pt>
                <c:pt idx="1">
                  <c:v>agree</c:v>
                </c:pt>
                <c:pt idx="2">
                  <c:v>somewhat agree</c:v>
                </c:pt>
                <c:pt idx="3">
                  <c:v>somewhat disagree</c:v>
                </c:pt>
                <c:pt idx="4">
                  <c:v>disagree</c:v>
                </c:pt>
                <c:pt idx="5">
                  <c:v>strongly disagree</c:v>
                </c:pt>
              </c:strCache>
            </c:strRef>
          </c:cat>
          <c:val>
            <c:numRef>
              <c:f>Sheet1!$D$31:$I$31</c:f>
              <c:numCache>
                <c:formatCode>General</c:formatCode>
                <c:ptCount val="6"/>
                <c:pt idx="0">
                  <c:v>0</c:v>
                </c:pt>
                <c:pt idx="1">
                  <c:v>25</c:v>
                </c:pt>
                <c:pt idx="2">
                  <c:v>25</c:v>
                </c:pt>
                <c:pt idx="3">
                  <c:v>31.25</c:v>
                </c:pt>
                <c:pt idx="4">
                  <c:v>12.5</c:v>
                </c:pt>
                <c:pt idx="5">
                  <c:v>6.25</c:v>
                </c:pt>
              </c:numCache>
            </c:numRef>
          </c:val>
        </c:ser>
        <c:ser>
          <c:idx val="1"/>
          <c:order val="1"/>
          <c:tx>
            <c:strRef>
              <c:f>Sheet1!$C$32</c:f>
              <c:strCache>
                <c:ptCount val="1"/>
                <c:pt idx="0">
                  <c:v>September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Sheet1!$D$2:$I$2</c:f>
              <c:strCache>
                <c:ptCount val="6"/>
                <c:pt idx="0">
                  <c:v>strongly agree</c:v>
                </c:pt>
                <c:pt idx="1">
                  <c:v>agree</c:v>
                </c:pt>
                <c:pt idx="2">
                  <c:v>somewhat agree</c:v>
                </c:pt>
                <c:pt idx="3">
                  <c:v>somewhat disagree</c:v>
                </c:pt>
                <c:pt idx="4">
                  <c:v>disagree</c:v>
                </c:pt>
                <c:pt idx="5">
                  <c:v>strongly disagree</c:v>
                </c:pt>
              </c:strCache>
            </c:strRef>
          </c:cat>
          <c:val>
            <c:numRef>
              <c:f>Sheet1!$D$32:$I$32</c:f>
              <c:numCache>
                <c:formatCode>General</c:formatCode>
                <c:ptCount val="6"/>
                <c:pt idx="0">
                  <c:v>8.33</c:v>
                </c:pt>
                <c:pt idx="1">
                  <c:v>41.67</c:v>
                </c:pt>
                <c:pt idx="2">
                  <c:v>16.670000000000005</c:v>
                </c:pt>
                <c:pt idx="3">
                  <c:v>8.33</c:v>
                </c:pt>
                <c:pt idx="4">
                  <c:v>16.670000000000005</c:v>
                </c:pt>
                <c:pt idx="5">
                  <c:v>8.33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5429080"/>
        <c:axId val="205429472"/>
      </c:barChart>
      <c:catAx>
        <c:axId val="205429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429472"/>
        <c:crosses val="autoZero"/>
        <c:auto val="1"/>
        <c:lblAlgn val="ctr"/>
        <c:lblOffset val="100"/>
        <c:noMultiLvlLbl val="0"/>
      </c:catAx>
      <c:valAx>
        <c:axId val="205429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429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3200"/>
              <a:t>I can tell if my maths makes sense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Sheet1!$C$15</c:f>
              <c:strCache>
                <c:ptCount val="1"/>
                <c:pt idx="0">
                  <c:v>May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Sheet1!$D$2:$I$2</c:f>
              <c:strCache>
                <c:ptCount val="6"/>
                <c:pt idx="0">
                  <c:v>strongly agree</c:v>
                </c:pt>
                <c:pt idx="1">
                  <c:v>agree</c:v>
                </c:pt>
                <c:pt idx="2">
                  <c:v>somewhat agree</c:v>
                </c:pt>
                <c:pt idx="3">
                  <c:v>somewhat disagree</c:v>
                </c:pt>
                <c:pt idx="4">
                  <c:v>disagree</c:v>
                </c:pt>
                <c:pt idx="5">
                  <c:v>strongly disagree</c:v>
                </c:pt>
              </c:strCache>
            </c:strRef>
          </c:cat>
          <c:val>
            <c:numRef>
              <c:f>Sheet1!$D$15:$I$15</c:f>
              <c:numCache>
                <c:formatCode>General</c:formatCode>
                <c:ptCount val="6"/>
                <c:pt idx="0">
                  <c:v>31.25</c:v>
                </c:pt>
                <c:pt idx="1">
                  <c:v>50</c:v>
                </c:pt>
                <c:pt idx="2">
                  <c:v>18.75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Sheet1!$C$16</c:f>
              <c:strCache>
                <c:ptCount val="1"/>
                <c:pt idx="0">
                  <c:v>September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Sheet1!$D$2:$I$2</c:f>
              <c:strCache>
                <c:ptCount val="6"/>
                <c:pt idx="0">
                  <c:v>strongly agree</c:v>
                </c:pt>
                <c:pt idx="1">
                  <c:v>agree</c:v>
                </c:pt>
                <c:pt idx="2">
                  <c:v>somewhat agree</c:v>
                </c:pt>
                <c:pt idx="3">
                  <c:v>somewhat disagree</c:v>
                </c:pt>
                <c:pt idx="4">
                  <c:v>disagree</c:v>
                </c:pt>
                <c:pt idx="5">
                  <c:v>strongly disagree</c:v>
                </c:pt>
              </c:strCache>
            </c:strRef>
          </c:cat>
          <c:val>
            <c:numRef>
              <c:f>Sheet1!$D$16:$I$16</c:f>
              <c:numCache>
                <c:formatCode>General</c:formatCode>
                <c:ptCount val="6"/>
                <c:pt idx="0">
                  <c:v>0</c:v>
                </c:pt>
                <c:pt idx="1">
                  <c:v>33.33</c:v>
                </c:pt>
                <c:pt idx="2">
                  <c:v>25</c:v>
                </c:pt>
                <c:pt idx="3">
                  <c:v>8.33</c:v>
                </c:pt>
                <c:pt idx="4">
                  <c:v>16.670000000000005</c:v>
                </c:pt>
                <c:pt idx="5">
                  <c:v>16.670000000000005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172400"/>
        <c:axId val="206172792"/>
      </c:barChart>
      <c:catAx>
        <c:axId val="206172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172792"/>
        <c:crosses val="autoZero"/>
        <c:auto val="1"/>
        <c:lblAlgn val="ctr"/>
        <c:lblOffset val="100"/>
        <c:noMultiLvlLbl val="0"/>
      </c:catAx>
      <c:valAx>
        <c:axId val="206172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172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3200"/>
              <a:t>I give up when I get stuck with a maths problem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Sheet1!$C$13</c:f>
              <c:strCache>
                <c:ptCount val="1"/>
                <c:pt idx="0">
                  <c:v>May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Sheet1!$D$2:$I$2</c:f>
              <c:strCache>
                <c:ptCount val="6"/>
                <c:pt idx="0">
                  <c:v>strongly agree</c:v>
                </c:pt>
                <c:pt idx="1">
                  <c:v>agree</c:v>
                </c:pt>
                <c:pt idx="2">
                  <c:v>somewhat agree</c:v>
                </c:pt>
                <c:pt idx="3">
                  <c:v>somewhat disagree</c:v>
                </c:pt>
                <c:pt idx="4">
                  <c:v>disagree</c:v>
                </c:pt>
                <c:pt idx="5">
                  <c:v>strongly disagree</c:v>
                </c:pt>
              </c:strCache>
            </c:strRef>
          </c:cat>
          <c:val>
            <c:numRef>
              <c:f>Sheet1!$D$13:$I$13</c:f>
              <c:numCache>
                <c:formatCode>General</c:formatCode>
                <c:ptCount val="6"/>
                <c:pt idx="0">
                  <c:v>6.25</c:v>
                </c:pt>
                <c:pt idx="1">
                  <c:v>20</c:v>
                </c:pt>
                <c:pt idx="2">
                  <c:v>60</c:v>
                </c:pt>
                <c:pt idx="3">
                  <c:v>6.67</c:v>
                </c:pt>
                <c:pt idx="4">
                  <c:v>6.67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Sheet1!$C$14</c:f>
              <c:strCache>
                <c:ptCount val="1"/>
                <c:pt idx="0">
                  <c:v>September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Sheet1!$D$2:$I$2</c:f>
              <c:strCache>
                <c:ptCount val="6"/>
                <c:pt idx="0">
                  <c:v>strongly agree</c:v>
                </c:pt>
                <c:pt idx="1">
                  <c:v>agree</c:v>
                </c:pt>
                <c:pt idx="2">
                  <c:v>somewhat agree</c:v>
                </c:pt>
                <c:pt idx="3">
                  <c:v>somewhat disagree</c:v>
                </c:pt>
                <c:pt idx="4">
                  <c:v>disagree</c:v>
                </c:pt>
                <c:pt idx="5">
                  <c:v>strongly disagree</c:v>
                </c:pt>
              </c:strCache>
            </c:strRef>
          </c:cat>
          <c:val>
            <c:numRef>
              <c:f>Sheet1!$D$14:$I$14</c:f>
              <c:numCache>
                <c:formatCode>General</c:formatCode>
                <c:ptCount val="6"/>
                <c:pt idx="0">
                  <c:v>36.36</c:v>
                </c:pt>
                <c:pt idx="1">
                  <c:v>27.27</c:v>
                </c:pt>
                <c:pt idx="2">
                  <c:v>0</c:v>
                </c:pt>
                <c:pt idx="3">
                  <c:v>18.18</c:v>
                </c:pt>
                <c:pt idx="4">
                  <c:v>18.18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173576"/>
        <c:axId val="206173968"/>
      </c:barChart>
      <c:catAx>
        <c:axId val="206173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173968"/>
        <c:crosses val="autoZero"/>
        <c:auto val="1"/>
        <c:lblAlgn val="ctr"/>
        <c:lblOffset val="100"/>
        <c:noMultiLvlLbl val="0"/>
      </c:catAx>
      <c:valAx>
        <c:axId val="206173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173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3200"/>
              <a:t>In maths it is important to remember lots of methods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Sheet1!$C$5</c:f>
              <c:strCache>
                <c:ptCount val="1"/>
                <c:pt idx="0">
                  <c:v>May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Sheet1!$D$2:$I$2</c:f>
              <c:strCache>
                <c:ptCount val="6"/>
                <c:pt idx="0">
                  <c:v>strongly agree</c:v>
                </c:pt>
                <c:pt idx="1">
                  <c:v>agree</c:v>
                </c:pt>
                <c:pt idx="2">
                  <c:v>somewhat agree</c:v>
                </c:pt>
                <c:pt idx="3">
                  <c:v>somewhat disagree</c:v>
                </c:pt>
                <c:pt idx="4">
                  <c:v>disagree</c:v>
                </c:pt>
                <c:pt idx="5">
                  <c:v>strongly disagree</c:v>
                </c:pt>
              </c:strCache>
            </c:strRef>
          </c:cat>
          <c:val>
            <c:numRef>
              <c:f>Sheet1!$D$5:$I$5</c:f>
              <c:numCache>
                <c:formatCode>General</c:formatCode>
                <c:ptCount val="6"/>
                <c:pt idx="0">
                  <c:v>6.25</c:v>
                </c:pt>
                <c:pt idx="1">
                  <c:v>56.25</c:v>
                </c:pt>
                <c:pt idx="2">
                  <c:v>31.25</c:v>
                </c:pt>
                <c:pt idx="3">
                  <c:v>6.25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Sheet1!$C$6</c:f>
              <c:strCache>
                <c:ptCount val="1"/>
                <c:pt idx="0">
                  <c:v>September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Sheet1!$D$2:$I$2</c:f>
              <c:strCache>
                <c:ptCount val="6"/>
                <c:pt idx="0">
                  <c:v>strongly agree</c:v>
                </c:pt>
                <c:pt idx="1">
                  <c:v>agree</c:v>
                </c:pt>
                <c:pt idx="2">
                  <c:v>somewhat agree</c:v>
                </c:pt>
                <c:pt idx="3">
                  <c:v>somewhat disagree</c:v>
                </c:pt>
                <c:pt idx="4">
                  <c:v>disagree</c:v>
                </c:pt>
                <c:pt idx="5">
                  <c:v>strongly disagree</c:v>
                </c:pt>
              </c:strCache>
            </c:strRef>
          </c:cat>
          <c:val>
            <c:numRef>
              <c:f>Sheet1!$D$6:$I$6</c:f>
              <c:numCache>
                <c:formatCode>General</c:formatCode>
                <c:ptCount val="6"/>
                <c:pt idx="0">
                  <c:v>8.33</c:v>
                </c:pt>
                <c:pt idx="1">
                  <c:v>50</c:v>
                </c:pt>
                <c:pt idx="2">
                  <c:v>16.670000000000005</c:v>
                </c:pt>
                <c:pt idx="3">
                  <c:v>16.670000000000005</c:v>
                </c:pt>
                <c:pt idx="4">
                  <c:v>0</c:v>
                </c:pt>
                <c:pt idx="5">
                  <c:v>8.33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174752"/>
        <c:axId val="206175144"/>
      </c:barChart>
      <c:catAx>
        <c:axId val="206174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175144"/>
        <c:crosses val="autoZero"/>
        <c:auto val="1"/>
        <c:lblAlgn val="ctr"/>
        <c:lblOffset val="100"/>
        <c:noMultiLvlLbl val="0"/>
      </c:catAx>
      <c:valAx>
        <c:axId val="206175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174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3200"/>
              <a:t>There are limits to how people can improve their basic maths ability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Sheet1!$C$25</c:f>
              <c:strCache>
                <c:ptCount val="1"/>
                <c:pt idx="0">
                  <c:v>May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Sheet1!$D$2:$I$2</c:f>
              <c:strCache>
                <c:ptCount val="6"/>
                <c:pt idx="0">
                  <c:v>strongly agree</c:v>
                </c:pt>
                <c:pt idx="1">
                  <c:v>agree</c:v>
                </c:pt>
                <c:pt idx="2">
                  <c:v>somewhat agree</c:v>
                </c:pt>
                <c:pt idx="3">
                  <c:v>somewhat disagree</c:v>
                </c:pt>
                <c:pt idx="4">
                  <c:v>disagree</c:v>
                </c:pt>
                <c:pt idx="5">
                  <c:v>strongly disagree</c:v>
                </c:pt>
              </c:strCache>
            </c:strRef>
          </c:cat>
          <c:val>
            <c:numRef>
              <c:f>Sheet1!$D$25:$I$25</c:f>
              <c:numCache>
                <c:formatCode>General</c:formatCode>
                <c:ptCount val="6"/>
                <c:pt idx="0">
                  <c:v>0</c:v>
                </c:pt>
                <c:pt idx="1">
                  <c:v>25</c:v>
                </c:pt>
                <c:pt idx="2">
                  <c:v>31.25</c:v>
                </c:pt>
                <c:pt idx="3">
                  <c:v>31.25</c:v>
                </c:pt>
                <c:pt idx="4">
                  <c:v>6.25</c:v>
                </c:pt>
                <c:pt idx="5">
                  <c:v>6.25</c:v>
                </c:pt>
              </c:numCache>
            </c:numRef>
          </c:val>
        </c:ser>
        <c:ser>
          <c:idx val="1"/>
          <c:order val="1"/>
          <c:tx>
            <c:strRef>
              <c:f>Sheet1!$C$26</c:f>
              <c:strCache>
                <c:ptCount val="1"/>
                <c:pt idx="0">
                  <c:v>September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Sheet1!$D$2:$I$2</c:f>
              <c:strCache>
                <c:ptCount val="6"/>
                <c:pt idx="0">
                  <c:v>strongly agree</c:v>
                </c:pt>
                <c:pt idx="1">
                  <c:v>agree</c:v>
                </c:pt>
                <c:pt idx="2">
                  <c:v>somewhat agree</c:v>
                </c:pt>
                <c:pt idx="3">
                  <c:v>somewhat disagree</c:v>
                </c:pt>
                <c:pt idx="4">
                  <c:v>disagree</c:v>
                </c:pt>
                <c:pt idx="5">
                  <c:v>strongly disagree</c:v>
                </c:pt>
              </c:strCache>
            </c:strRef>
          </c:cat>
          <c:val>
            <c:numRef>
              <c:f>Sheet1!$D$26:$I$26</c:f>
              <c:numCache>
                <c:formatCode>General</c:formatCode>
                <c:ptCount val="6"/>
                <c:pt idx="0">
                  <c:v>8.33</c:v>
                </c:pt>
                <c:pt idx="1">
                  <c:v>41.67</c:v>
                </c:pt>
                <c:pt idx="2">
                  <c:v>8.33</c:v>
                </c:pt>
                <c:pt idx="3">
                  <c:v>16.670000000000005</c:v>
                </c:pt>
                <c:pt idx="4">
                  <c:v>16.670000000000005</c:v>
                </c:pt>
                <c:pt idx="5">
                  <c:v>8.33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7562336"/>
        <c:axId val="247562728"/>
      </c:barChart>
      <c:catAx>
        <c:axId val="247562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7562728"/>
        <c:crosses val="autoZero"/>
        <c:auto val="1"/>
        <c:lblAlgn val="ctr"/>
        <c:lblOffset val="100"/>
        <c:noMultiLvlLbl val="0"/>
      </c:catAx>
      <c:valAx>
        <c:axId val="247562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7562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3200"/>
              <a:t>If I put in enough effort I can succeed at maths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Sheet1!$C$17</c:f>
              <c:strCache>
                <c:ptCount val="1"/>
                <c:pt idx="0">
                  <c:v>May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Sheet1!$D$2:$I$2</c:f>
              <c:strCache>
                <c:ptCount val="6"/>
                <c:pt idx="0">
                  <c:v>strongly agree</c:v>
                </c:pt>
                <c:pt idx="1">
                  <c:v>agree</c:v>
                </c:pt>
                <c:pt idx="2">
                  <c:v>somewhat agree</c:v>
                </c:pt>
                <c:pt idx="3">
                  <c:v>somewhat disagree</c:v>
                </c:pt>
                <c:pt idx="4">
                  <c:v>disagree</c:v>
                </c:pt>
                <c:pt idx="5">
                  <c:v>strongly disagree</c:v>
                </c:pt>
              </c:strCache>
            </c:strRef>
          </c:cat>
          <c:val>
            <c:numRef>
              <c:f>Sheet1!$D$17:$I$17</c:f>
              <c:numCache>
                <c:formatCode>General</c:formatCode>
                <c:ptCount val="6"/>
                <c:pt idx="0">
                  <c:v>18.75</c:v>
                </c:pt>
                <c:pt idx="1">
                  <c:v>43.75</c:v>
                </c:pt>
                <c:pt idx="2">
                  <c:v>18.75</c:v>
                </c:pt>
                <c:pt idx="3">
                  <c:v>12.5</c:v>
                </c:pt>
                <c:pt idx="4">
                  <c:v>6.25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Sheet1!$C$18</c:f>
              <c:strCache>
                <c:ptCount val="1"/>
                <c:pt idx="0">
                  <c:v>September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Sheet1!$D$2:$I$2</c:f>
              <c:strCache>
                <c:ptCount val="6"/>
                <c:pt idx="0">
                  <c:v>strongly agree</c:v>
                </c:pt>
                <c:pt idx="1">
                  <c:v>agree</c:v>
                </c:pt>
                <c:pt idx="2">
                  <c:v>somewhat agree</c:v>
                </c:pt>
                <c:pt idx="3">
                  <c:v>somewhat disagree</c:v>
                </c:pt>
                <c:pt idx="4">
                  <c:v>disagree</c:v>
                </c:pt>
                <c:pt idx="5">
                  <c:v>strongly disagree</c:v>
                </c:pt>
              </c:strCache>
            </c:strRef>
          </c:cat>
          <c:val>
            <c:numRef>
              <c:f>Sheet1!$D$18:$I$18</c:f>
              <c:numCache>
                <c:formatCode>General</c:formatCode>
                <c:ptCount val="6"/>
                <c:pt idx="0">
                  <c:v>0</c:v>
                </c:pt>
                <c:pt idx="1">
                  <c:v>33.33</c:v>
                </c:pt>
                <c:pt idx="2">
                  <c:v>33.33</c:v>
                </c:pt>
                <c:pt idx="3">
                  <c:v>8.33</c:v>
                </c:pt>
                <c:pt idx="4">
                  <c:v>8.33</c:v>
                </c:pt>
                <c:pt idx="5">
                  <c:v>16.670000000000005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7563512"/>
        <c:axId val="247563904"/>
      </c:barChart>
      <c:catAx>
        <c:axId val="247563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7563904"/>
        <c:crosses val="autoZero"/>
        <c:auto val="1"/>
        <c:lblAlgn val="ctr"/>
        <c:lblOffset val="100"/>
        <c:noMultiLvlLbl val="0"/>
      </c:catAx>
      <c:valAx>
        <c:axId val="247563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7563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/>
              <a:t>I like maths 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Sheet2!$I$23</c:f>
              <c:strCache>
                <c:ptCount val="1"/>
                <c:pt idx="0">
                  <c:v>I like maths</c:v>
                </c:pt>
              </c:strCache>
            </c:strRef>
          </c:tx>
          <c:invertIfNegative val="0"/>
          <c:cat>
            <c:strRef>
              <c:f>Sheet2!$J$22:$P$22</c:f>
              <c:strCache>
                <c:ptCount val="6"/>
                <c:pt idx="0">
                  <c:v>strongly agree</c:v>
                </c:pt>
                <c:pt idx="1">
                  <c:v>agree</c:v>
                </c:pt>
                <c:pt idx="2">
                  <c:v>somewhat agree</c:v>
                </c:pt>
                <c:pt idx="3">
                  <c:v>somewhat disagree</c:v>
                </c:pt>
                <c:pt idx="4">
                  <c:v>disagree</c:v>
                </c:pt>
                <c:pt idx="5">
                  <c:v>strongly disagree</c:v>
                </c:pt>
              </c:strCache>
            </c:strRef>
          </c:cat>
          <c:val>
            <c:numRef>
              <c:f>Sheet2!$J$23:$P$23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25</c:v>
                </c:pt>
                <c:pt idx="3">
                  <c:v>16.670000000000005</c:v>
                </c:pt>
                <c:pt idx="4">
                  <c:v>16.670000000000005</c:v>
                </c:pt>
                <c:pt idx="5">
                  <c:v>41.67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5625968"/>
        <c:axId val="205553112"/>
      </c:barChart>
      <c:catAx>
        <c:axId val="205625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5553112"/>
        <c:crosses val="autoZero"/>
        <c:auto val="1"/>
        <c:lblAlgn val="ctr"/>
        <c:lblOffset val="100"/>
        <c:noMultiLvlLbl val="0"/>
      </c:catAx>
      <c:valAx>
        <c:axId val="205553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56259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Sheet2!$A$10</c:f>
              <c:strCache>
                <c:ptCount val="1"/>
                <c:pt idx="0">
                  <c:v>I look forward to a maths lesson</c:v>
                </c:pt>
              </c:strCache>
            </c:strRef>
          </c:tx>
          <c:invertIfNegative val="0"/>
          <c:cat>
            <c:strRef>
              <c:f>Sheet2!$B$9:$H$9</c:f>
              <c:strCache>
                <c:ptCount val="6"/>
                <c:pt idx="0">
                  <c:v>strongly agree</c:v>
                </c:pt>
                <c:pt idx="1">
                  <c:v>agree</c:v>
                </c:pt>
                <c:pt idx="2">
                  <c:v>somewhat agree</c:v>
                </c:pt>
                <c:pt idx="3">
                  <c:v>somewhat disagree</c:v>
                </c:pt>
                <c:pt idx="4">
                  <c:v>disagree</c:v>
                </c:pt>
                <c:pt idx="5">
                  <c:v>strongly disagree</c:v>
                </c:pt>
              </c:strCache>
            </c:strRef>
          </c:cat>
          <c:val>
            <c:numRef>
              <c:f>Sheet2!$B$10:$H$10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16.670000000000005</c:v>
                </c:pt>
                <c:pt idx="3">
                  <c:v>8.33</c:v>
                </c:pt>
                <c:pt idx="4">
                  <c:v>33.33</c:v>
                </c:pt>
                <c:pt idx="5">
                  <c:v>41.67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5669824"/>
        <c:axId val="205670208"/>
      </c:barChart>
      <c:catAx>
        <c:axId val="205669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5670208"/>
        <c:crosses val="autoZero"/>
        <c:auto val="1"/>
        <c:lblAlgn val="ctr"/>
        <c:lblOffset val="100"/>
        <c:noMultiLvlLbl val="0"/>
      </c:catAx>
      <c:valAx>
        <c:axId val="2056702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56698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Sheet4!$A$10</c:f>
              <c:strCache>
                <c:ptCount val="1"/>
                <c:pt idx="0">
                  <c:v>I give up when I get stuck with a maths problem</c:v>
                </c:pt>
              </c:strCache>
            </c:strRef>
          </c:tx>
          <c:invertIfNegative val="0"/>
          <c:cat>
            <c:strRef>
              <c:f>Sheet4!$B$9:$H$9</c:f>
              <c:strCache>
                <c:ptCount val="6"/>
                <c:pt idx="0">
                  <c:v>strongly agree</c:v>
                </c:pt>
                <c:pt idx="1">
                  <c:v>agree</c:v>
                </c:pt>
                <c:pt idx="2">
                  <c:v>somewhat agree</c:v>
                </c:pt>
                <c:pt idx="3">
                  <c:v>somewhat disagree</c:v>
                </c:pt>
                <c:pt idx="4">
                  <c:v>disagree</c:v>
                </c:pt>
                <c:pt idx="5">
                  <c:v>strongly disagree</c:v>
                </c:pt>
              </c:strCache>
            </c:strRef>
          </c:cat>
          <c:val>
            <c:numRef>
              <c:f>Sheet4!$B$10:$H$10</c:f>
              <c:numCache>
                <c:formatCode>General</c:formatCode>
                <c:ptCount val="7"/>
                <c:pt idx="0">
                  <c:v>36.36</c:v>
                </c:pt>
                <c:pt idx="1">
                  <c:v>27.27</c:v>
                </c:pt>
                <c:pt idx="2">
                  <c:v>0</c:v>
                </c:pt>
                <c:pt idx="3">
                  <c:v>18.18</c:v>
                </c:pt>
                <c:pt idx="4">
                  <c:v>18.18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5692944"/>
        <c:axId val="205701520"/>
      </c:barChart>
      <c:catAx>
        <c:axId val="2056929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5701520"/>
        <c:crosses val="autoZero"/>
        <c:auto val="1"/>
        <c:lblAlgn val="ctr"/>
        <c:lblOffset val="100"/>
        <c:noMultiLvlLbl val="0"/>
      </c:catAx>
      <c:valAx>
        <c:axId val="205701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56929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3200" b="1" dirty="0" smtClean="0"/>
              <a:t>I like maths</a:t>
            </a:r>
            <a:endParaRPr lang="en-GB" sz="3200" b="1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May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Sheet1!$D$2:$I$2</c:f>
              <c:strCache>
                <c:ptCount val="6"/>
                <c:pt idx="0">
                  <c:v>strongly agree</c:v>
                </c:pt>
                <c:pt idx="1">
                  <c:v>agree</c:v>
                </c:pt>
                <c:pt idx="2">
                  <c:v>somewhat agree</c:v>
                </c:pt>
                <c:pt idx="3">
                  <c:v>somewhat disagree</c:v>
                </c:pt>
                <c:pt idx="4">
                  <c:v>disagree</c:v>
                </c:pt>
                <c:pt idx="5">
                  <c:v>strongly disagree</c:v>
                </c:pt>
              </c:strCache>
            </c:strRef>
          </c:cat>
          <c:val>
            <c:numRef>
              <c:f>Sheet1!$D$3:$I$3</c:f>
              <c:numCache>
                <c:formatCode>General</c:formatCode>
                <c:ptCount val="6"/>
                <c:pt idx="0">
                  <c:v>0</c:v>
                </c:pt>
                <c:pt idx="1">
                  <c:v>12.5</c:v>
                </c:pt>
                <c:pt idx="2">
                  <c:v>56.25</c:v>
                </c:pt>
                <c:pt idx="3">
                  <c:v>25</c:v>
                </c:pt>
                <c:pt idx="4">
                  <c:v>6.25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September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Sheet1!$D$2:$I$2</c:f>
              <c:strCache>
                <c:ptCount val="6"/>
                <c:pt idx="0">
                  <c:v>strongly agree</c:v>
                </c:pt>
                <c:pt idx="1">
                  <c:v>agree</c:v>
                </c:pt>
                <c:pt idx="2">
                  <c:v>somewhat agree</c:v>
                </c:pt>
                <c:pt idx="3">
                  <c:v>somewhat disagree</c:v>
                </c:pt>
                <c:pt idx="4">
                  <c:v>disagree</c:v>
                </c:pt>
                <c:pt idx="5">
                  <c:v>strongly disagree</c:v>
                </c:pt>
              </c:strCache>
            </c:strRef>
          </c:cat>
          <c:val>
            <c:numRef>
              <c:f>Sheet1!$D$4:$I$4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25</c:v>
                </c:pt>
                <c:pt idx="3">
                  <c:v>16.670000000000005</c:v>
                </c:pt>
                <c:pt idx="4">
                  <c:v>16.670000000000005</c:v>
                </c:pt>
                <c:pt idx="5">
                  <c:v>41.67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5237912"/>
        <c:axId val="205238304"/>
      </c:barChart>
      <c:catAx>
        <c:axId val="205237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238304"/>
        <c:crosses val="autoZero"/>
        <c:auto val="1"/>
        <c:lblAlgn val="ctr"/>
        <c:lblOffset val="100"/>
        <c:noMultiLvlLbl val="0"/>
      </c:catAx>
      <c:valAx>
        <c:axId val="205238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237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3200"/>
              <a:t>I look forward to a maths lesson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Sheet1!$C$29</c:f>
              <c:strCache>
                <c:ptCount val="1"/>
                <c:pt idx="0">
                  <c:v>May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Sheet1!$D$2:$I$2</c:f>
              <c:strCache>
                <c:ptCount val="6"/>
                <c:pt idx="0">
                  <c:v>strongly agree</c:v>
                </c:pt>
                <c:pt idx="1">
                  <c:v>agree</c:v>
                </c:pt>
                <c:pt idx="2">
                  <c:v>somewhat agree</c:v>
                </c:pt>
                <c:pt idx="3">
                  <c:v>somewhat disagree</c:v>
                </c:pt>
                <c:pt idx="4">
                  <c:v>disagree</c:v>
                </c:pt>
                <c:pt idx="5">
                  <c:v>strongly disagree</c:v>
                </c:pt>
              </c:strCache>
            </c:strRef>
          </c:cat>
          <c:val>
            <c:numRef>
              <c:f>Sheet1!$D$29:$I$29</c:f>
              <c:numCache>
                <c:formatCode>General</c:formatCode>
                <c:ptCount val="6"/>
                <c:pt idx="0">
                  <c:v>0</c:v>
                </c:pt>
                <c:pt idx="1">
                  <c:v>6.25</c:v>
                </c:pt>
                <c:pt idx="2">
                  <c:v>43.75</c:v>
                </c:pt>
                <c:pt idx="3">
                  <c:v>31.25</c:v>
                </c:pt>
                <c:pt idx="4">
                  <c:v>18.75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Sheet1!$C$30</c:f>
              <c:strCache>
                <c:ptCount val="1"/>
                <c:pt idx="0">
                  <c:v>September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Sheet1!$D$2:$I$2</c:f>
              <c:strCache>
                <c:ptCount val="6"/>
                <c:pt idx="0">
                  <c:v>strongly agree</c:v>
                </c:pt>
                <c:pt idx="1">
                  <c:v>agree</c:v>
                </c:pt>
                <c:pt idx="2">
                  <c:v>somewhat agree</c:v>
                </c:pt>
                <c:pt idx="3">
                  <c:v>somewhat disagree</c:v>
                </c:pt>
                <c:pt idx="4">
                  <c:v>disagree</c:v>
                </c:pt>
                <c:pt idx="5">
                  <c:v>strongly disagree</c:v>
                </c:pt>
              </c:strCache>
            </c:strRef>
          </c:cat>
          <c:val>
            <c:numRef>
              <c:f>Sheet1!$D$30:$I$30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16.670000000000005</c:v>
                </c:pt>
                <c:pt idx="3">
                  <c:v>8.33</c:v>
                </c:pt>
                <c:pt idx="4">
                  <c:v>33.33</c:v>
                </c:pt>
                <c:pt idx="5">
                  <c:v>41.67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5239088"/>
        <c:axId val="205239480"/>
      </c:barChart>
      <c:catAx>
        <c:axId val="205239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239480"/>
        <c:crosses val="autoZero"/>
        <c:auto val="1"/>
        <c:lblAlgn val="ctr"/>
        <c:lblOffset val="100"/>
        <c:noMultiLvlLbl val="0"/>
      </c:catAx>
      <c:valAx>
        <c:axId val="205239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239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3200"/>
              <a:t>Sometime maths frightens me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Sheet1!$C$19</c:f>
              <c:strCache>
                <c:ptCount val="1"/>
                <c:pt idx="0">
                  <c:v>May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Sheet1!$D$2:$I$2</c:f>
              <c:strCache>
                <c:ptCount val="6"/>
                <c:pt idx="0">
                  <c:v>strongly agree</c:v>
                </c:pt>
                <c:pt idx="1">
                  <c:v>agree</c:v>
                </c:pt>
                <c:pt idx="2">
                  <c:v>somewhat agree</c:v>
                </c:pt>
                <c:pt idx="3">
                  <c:v>somewhat disagree</c:v>
                </c:pt>
                <c:pt idx="4">
                  <c:v>disagree</c:v>
                </c:pt>
                <c:pt idx="5">
                  <c:v>strongly disagree</c:v>
                </c:pt>
              </c:strCache>
            </c:strRef>
          </c:cat>
          <c:val>
            <c:numRef>
              <c:f>Sheet1!$D$19:$I$19</c:f>
              <c:numCache>
                <c:formatCode>General</c:formatCode>
                <c:ptCount val="6"/>
                <c:pt idx="0">
                  <c:v>6.25</c:v>
                </c:pt>
                <c:pt idx="1">
                  <c:v>12.5</c:v>
                </c:pt>
                <c:pt idx="2">
                  <c:v>12.5</c:v>
                </c:pt>
                <c:pt idx="3">
                  <c:v>25</c:v>
                </c:pt>
                <c:pt idx="4">
                  <c:v>31.25</c:v>
                </c:pt>
                <c:pt idx="5">
                  <c:v>12.5</c:v>
                </c:pt>
              </c:numCache>
            </c:numRef>
          </c:val>
        </c:ser>
        <c:ser>
          <c:idx val="1"/>
          <c:order val="1"/>
          <c:tx>
            <c:strRef>
              <c:f>Sheet1!$C$20</c:f>
              <c:strCache>
                <c:ptCount val="1"/>
                <c:pt idx="0">
                  <c:v>September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Sheet1!$D$2:$I$2</c:f>
              <c:strCache>
                <c:ptCount val="6"/>
                <c:pt idx="0">
                  <c:v>strongly agree</c:v>
                </c:pt>
                <c:pt idx="1">
                  <c:v>agree</c:v>
                </c:pt>
                <c:pt idx="2">
                  <c:v>somewhat agree</c:v>
                </c:pt>
                <c:pt idx="3">
                  <c:v>somewhat disagree</c:v>
                </c:pt>
                <c:pt idx="4">
                  <c:v>disagree</c:v>
                </c:pt>
                <c:pt idx="5">
                  <c:v>strongly disagree</c:v>
                </c:pt>
              </c:strCache>
            </c:strRef>
          </c:cat>
          <c:val>
            <c:numRef>
              <c:f>Sheet1!$D$20:$I$20</c:f>
              <c:numCache>
                <c:formatCode>General</c:formatCode>
                <c:ptCount val="6"/>
                <c:pt idx="0">
                  <c:v>25</c:v>
                </c:pt>
                <c:pt idx="1">
                  <c:v>25</c:v>
                </c:pt>
                <c:pt idx="2">
                  <c:v>33.33</c:v>
                </c:pt>
                <c:pt idx="3">
                  <c:v>8.33</c:v>
                </c:pt>
                <c:pt idx="4">
                  <c:v>0</c:v>
                </c:pt>
                <c:pt idx="5">
                  <c:v>8.33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5240264"/>
        <c:axId val="205240656"/>
      </c:barChart>
      <c:catAx>
        <c:axId val="20524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240656"/>
        <c:crosses val="autoZero"/>
        <c:auto val="1"/>
        <c:lblAlgn val="ctr"/>
        <c:lblOffset val="100"/>
        <c:noMultiLvlLbl val="0"/>
      </c:catAx>
      <c:valAx>
        <c:axId val="205240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240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3200"/>
              <a:t>I enjoy being challenged by maths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Sheet1!$C$7</c:f>
              <c:strCache>
                <c:ptCount val="1"/>
                <c:pt idx="0">
                  <c:v>May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Sheet1!$D$2:$I$2</c:f>
              <c:strCache>
                <c:ptCount val="6"/>
                <c:pt idx="0">
                  <c:v>strongly agree</c:v>
                </c:pt>
                <c:pt idx="1">
                  <c:v>agree</c:v>
                </c:pt>
                <c:pt idx="2">
                  <c:v>somewhat agree</c:v>
                </c:pt>
                <c:pt idx="3">
                  <c:v>somewhat disagree</c:v>
                </c:pt>
                <c:pt idx="4">
                  <c:v>disagree</c:v>
                </c:pt>
                <c:pt idx="5">
                  <c:v>strongly disagree</c:v>
                </c:pt>
              </c:strCache>
            </c:strRef>
          </c:cat>
          <c:val>
            <c:numRef>
              <c:f>Sheet1!$D$7:$I$7</c:f>
              <c:numCache>
                <c:formatCode>General</c:formatCode>
                <c:ptCount val="6"/>
                <c:pt idx="0">
                  <c:v>0</c:v>
                </c:pt>
                <c:pt idx="1">
                  <c:v>6.25</c:v>
                </c:pt>
                <c:pt idx="2">
                  <c:v>50</c:v>
                </c:pt>
                <c:pt idx="3">
                  <c:v>0</c:v>
                </c:pt>
                <c:pt idx="4">
                  <c:v>37.5</c:v>
                </c:pt>
                <c:pt idx="5">
                  <c:v>6.25</c:v>
                </c:pt>
              </c:numCache>
            </c:numRef>
          </c:val>
        </c:ser>
        <c:ser>
          <c:idx val="1"/>
          <c:order val="1"/>
          <c:tx>
            <c:strRef>
              <c:f>Sheet1!$C$8</c:f>
              <c:strCache>
                <c:ptCount val="1"/>
                <c:pt idx="0">
                  <c:v>September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Sheet1!$D$2:$I$2</c:f>
              <c:strCache>
                <c:ptCount val="6"/>
                <c:pt idx="0">
                  <c:v>strongly agree</c:v>
                </c:pt>
                <c:pt idx="1">
                  <c:v>agree</c:v>
                </c:pt>
                <c:pt idx="2">
                  <c:v>somewhat agree</c:v>
                </c:pt>
                <c:pt idx="3">
                  <c:v>somewhat disagree</c:v>
                </c:pt>
                <c:pt idx="4">
                  <c:v>disagree</c:v>
                </c:pt>
                <c:pt idx="5">
                  <c:v>strongly disagree</c:v>
                </c:pt>
              </c:strCache>
            </c:strRef>
          </c:cat>
          <c:val>
            <c:numRef>
              <c:f>Sheet1!$D$8:$I$8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16.670000000000005</c:v>
                </c:pt>
                <c:pt idx="3">
                  <c:v>16.670000000000005</c:v>
                </c:pt>
                <c:pt idx="4">
                  <c:v>25</c:v>
                </c:pt>
                <c:pt idx="5">
                  <c:v>41.67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5241440"/>
        <c:axId val="205425944"/>
      </c:barChart>
      <c:catAx>
        <c:axId val="205241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425944"/>
        <c:crosses val="autoZero"/>
        <c:auto val="1"/>
        <c:lblAlgn val="ctr"/>
        <c:lblOffset val="100"/>
        <c:noMultiLvlLbl val="0"/>
      </c:catAx>
      <c:valAx>
        <c:axId val="205425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241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3200" dirty="0"/>
              <a:t>I like to solve complex problems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Sheet1!$C$23</c:f>
              <c:strCache>
                <c:ptCount val="1"/>
                <c:pt idx="0">
                  <c:v>May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Sheet1!$D$2:$I$2</c:f>
              <c:strCache>
                <c:ptCount val="6"/>
                <c:pt idx="0">
                  <c:v>strongly agree</c:v>
                </c:pt>
                <c:pt idx="1">
                  <c:v>agree</c:v>
                </c:pt>
                <c:pt idx="2">
                  <c:v>somewhat agree</c:v>
                </c:pt>
                <c:pt idx="3">
                  <c:v>somewhat disagree</c:v>
                </c:pt>
                <c:pt idx="4">
                  <c:v>disagree</c:v>
                </c:pt>
                <c:pt idx="5">
                  <c:v>strongly disagree</c:v>
                </c:pt>
              </c:strCache>
            </c:strRef>
          </c:cat>
          <c:val>
            <c:numRef>
              <c:f>Sheet1!$D$23:$I$23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43.75</c:v>
                </c:pt>
                <c:pt idx="3">
                  <c:v>31.25</c:v>
                </c:pt>
                <c:pt idx="4">
                  <c:v>25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Sheet1!$C$24</c:f>
              <c:strCache>
                <c:ptCount val="1"/>
                <c:pt idx="0">
                  <c:v>September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Sheet1!$D$2:$I$2</c:f>
              <c:strCache>
                <c:ptCount val="6"/>
                <c:pt idx="0">
                  <c:v>strongly agree</c:v>
                </c:pt>
                <c:pt idx="1">
                  <c:v>agree</c:v>
                </c:pt>
                <c:pt idx="2">
                  <c:v>somewhat agree</c:v>
                </c:pt>
                <c:pt idx="3">
                  <c:v>somewhat disagree</c:v>
                </c:pt>
                <c:pt idx="4">
                  <c:v>disagree</c:v>
                </c:pt>
                <c:pt idx="5">
                  <c:v>strongly disagree</c:v>
                </c:pt>
              </c:strCache>
            </c:strRef>
          </c:cat>
          <c:val>
            <c:numRef>
              <c:f>Sheet1!$D$24:$I$24</c:f>
              <c:numCache>
                <c:formatCode>General</c:formatCode>
                <c:ptCount val="6"/>
                <c:pt idx="0">
                  <c:v>0</c:v>
                </c:pt>
                <c:pt idx="1">
                  <c:v>8.33</c:v>
                </c:pt>
                <c:pt idx="2">
                  <c:v>16.670000000000005</c:v>
                </c:pt>
                <c:pt idx="3">
                  <c:v>8.33</c:v>
                </c:pt>
                <c:pt idx="4">
                  <c:v>25</c:v>
                </c:pt>
                <c:pt idx="5">
                  <c:v>41.67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5426728"/>
        <c:axId val="205427120"/>
      </c:barChart>
      <c:catAx>
        <c:axId val="205426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427120"/>
        <c:crosses val="autoZero"/>
        <c:auto val="1"/>
        <c:lblAlgn val="ctr"/>
        <c:lblOffset val="100"/>
        <c:noMultiLvlLbl val="0"/>
      </c:catAx>
      <c:valAx>
        <c:axId val="205427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426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0.06688</cdr:x>
      <cdr:y>0.11151</cdr:y>
    </cdr:from>
    <cdr:to>
      <cdr:x>0.27163</cdr:x>
      <cdr:y>0.25063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611560" y="764704"/>
          <a:ext cx="1872208" cy="954107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>
          <a:solidFill>
            <a:srgbClr val="FF0000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r>
            <a:rPr lang="en-GB" sz="2800" b="1" dirty="0" smtClean="0">
              <a:solidFill>
                <a:srgbClr val="1F497D">
                  <a:lumMod val="60000"/>
                  <a:lumOff val="40000"/>
                </a:srgbClr>
              </a:solidFill>
            </a:rPr>
            <a:t>May</a:t>
          </a:r>
          <a:endParaRPr lang="en-GB" sz="2800" b="1" dirty="0" smtClean="0">
            <a:solidFill>
              <a:srgbClr val="FF0000"/>
            </a:solidFill>
          </a:endParaRPr>
        </a:p>
        <a:p xmlns:a="http://schemas.openxmlformats.org/drawingml/2006/main">
          <a:r>
            <a:rPr lang="en-GB" sz="2800" b="1" dirty="0" smtClean="0">
              <a:solidFill>
                <a:srgbClr val="FF0000"/>
              </a:solidFill>
            </a:rPr>
            <a:t>September</a:t>
          </a:r>
          <a:endParaRPr lang="en-GB" sz="2400" b="1" dirty="0">
            <a:solidFill>
              <a:srgbClr val="1F497D">
                <a:lumMod val="60000"/>
                <a:lumOff val="40000"/>
              </a:srgbClr>
            </a:solidFill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0.76775</cdr:x>
      <cdr:y>0.185</cdr:y>
    </cdr:from>
    <cdr:to>
      <cdr:x>0.97249</cdr:x>
      <cdr:y>0.32413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7020272" y="1268760"/>
          <a:ext cx="1872208" cy="954107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>
          <a:solidFill>
            <a:srgbClr val="FF0000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r>
            <a:rPr lang="en-GB" sz="2800" b="1" dirty="0" smtClean="0">
              <a:solidFill>
                <a:srgbClr val="1F497D">
                  <a:lumMod val="60000"/>
                  <a:lumOff val="40000"/>
                </a:srgbClr>
              </a:solidFill>
            </a:rPr>
            <a:t>May</a:t>
          </a:r>
          <a:endParaRPr lang="en-GB" sz="2800" b="1" dirty="0" smtClean="0">
            <a:solidFill>
              <a:srgbClr val="FF0000"/>
            </a:solidFill>
          </a:endParaRPr>
        </a:p>
        <a:p xmlns:a="http://schemas.openxmlformats.org/drawingml/2006/main">
          <a:r>
            <a:rPr lang="en-GB" sz="2800" b="1" dirty="0" smtClean="0">
              <a:solidFill>
                <a:srgbClr val="FF0000"/>
              </a:solidFill>
            </a:rPr>
            <a:t>September</a:t>
          </a:r>
          <a:endParaRPr lang="en-GB" sz="2400" b="1" dirty="0">
            <a:solidFill>
              <a:srgbClr val="1F497D">
                <a:lumMod val="60000"/>
                <a:lumOff val="40000"/>
              </a:srgbClr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0.07625</cdr:x>
      <cdr:y>0.11151</cdr:y>
    </cdr:from>
    <cdr:to>
      <cdr:x>0.2851</cdr:x>
      <cdr:y>0.25063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683568" y="764704"/>
          <a:ext cx="1872208" cy="954107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>
          <a:solidFill>
            <a:srgbClr val="FF0000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r>
            <a:rPr lang="en-GB" sz="2800" b="1" dirty="0" smtClean="0">
              <a:solidFill>
                <a:srgbClr val="1F497D">
                  <a:lumMod val="60000"/>
                  <a:lumOff val="40000"/>
                </a:srgbClr>
              </a:solidFill>
            </a:rPr>
            <a:t>May</a:t>
          </a:r>
          <a:endParaRPr lang="en-GB" sz="2800" b="1" dirty="0" smtClean="0">
            <a:solidFill>
              <a:srgbClr val="FF0000"/>
            </a:solidFill>
          </a:endParaRPr>
        </a:p>
        <a:p xmlns:a="http://schemas.openxmlformats.org/drawingml/2006/main">
          <a:r>
            <a:rPr lang="en-GB" sz="2800" b="1" dirty="0" smtClean="0">
              <a:solidFill>
                <a:srgbClr val="FF0000"/>
              </a:solidFill>
            </a:rPr>
            <a:t>September</a:t>
          </a:r>
          <a:endParaRPr lang="en-GB" sz="2400" b="1" dirty="0">
            <a:solidFill>
              <a:srgbClr val="1F497D">
                <a:lumMod val="60000"/>
                <a:lumOff val="40000"/>
              </a:srgbClr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0.02449</cdr:x>
      <cdr:y>0.10386</cdr:y>
    </cdr:from>
    <cdr:to>
      <cdr:x>0.23674</cdr:x>
      <cdr:y>0.24692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216024" y="692696"/>
          <a:ext cx="1872145" cy="954118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>
          <a:solidFill>
            <a:srgbClr val="FF0000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r>
            <a:rPr lang="en-GB" sz="2800" b="1" dirty="0" smtClean="0">
              <a:solidFill>
                <a:srgbClr val="1F497D">
                  <a:lumMod val="60000"/>
                  <a:lumOff val="40000"/>
                </a:srgbClr>
              </a:solidFill>
            </a:rPr>
            <a:t>May</a:t>
          </a:r>
          <a:endParaRPr lang="en-GB" sz="2800" b="1" dirty="0" smtClean="0">
            <a:solidFill>
              <a:srgbClr val="FF0000"/>
            </a:solidFill>
          </a:endParaRPr>
        </a:p>
        <a:p xmlns:a="http://schemas.openxmlformats.org/drawingml/2006/main">
          <a:r>
            <a:rPr lang="en-GB" sz="2800" b="1" dirty="0" smtClean="0">
              <a:solidFill>
                <a:srgbClr val="FF0000"/>
              </a:solidFill>
            </a:rPr>
            <a:t>September</a:t>
          </a:r>
          <a:endParaRPr lang="en-GB" sz="2400" b="1" dirty="0">
            <a:solidFill>
              <a:srgbClr val="1F497D">
                <a:lumMod val="60000"/>
                <a:lumOff val="40000"/>
              </a:srgbClr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0.05113</cdr:x>
      <cdr:y>0.10101</cdr:y>
    </cdr:from>
    <cdr:to>
      <cdr:x>0.25588</cdr:x>
      <cdr:y>0.24013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67544" y="692696"/>
          <a:ext cx="1872208" cy="954107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>
          <a:solidFill>
            <a:srgbClr val="FF0000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r>
            <a:rPr lang="en-GB" sz="2800" b="1" dirty="0" smtClean="0">
              <a:solidFill>
                <a:srgbClr val="1F497D">
                  <a:lumMod val="60000"/>
                  <a:lumOff val="40000"/>
                </a:srgbClr>
              </a:solidFill>
            </a:rPr>
            <a:t>May</a:t>
          </a:r>
          <a:endParaRPr lang="en-GB" sz="2800" b="1" dirty="0" smtClean="0">
            <a:solidFill>
              <a:srgbClr val="FF0000"/>
            </a:solidFill>
          </a:endParaRPr>
        </a:p>
        <a:p xmlns:a="http://schemas.openxmlformats.org/drawingml/2006/main">
          <a:r>
            <a:rPr lang="en-GB" sz="2800" b="1" dirty="0" smtClean="0">
              <a:solidFill>
                <a:srgbClr val="FF0000"/>
              </a:solidFill>
            </a:rPr>
            <a:t>September</a:t>
          </a:r>
          <a:endParaRPr lang="en-GB" sz="2400" b="1" dirty="0">
            <a:solidFill>
              <a:srgbClr val="1F497D">
                <a:lumMod val="60000"/>
                <a:lumOff val="40000"/>
              </a:srgbClr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0.05113</cdr:x>
      <cdr:y>0.11151</cdr:y>
    </cdr:from>
    <cdr:to>
      <cdr:x>0.25588</cdr:x>
      <cdr:y>0.25063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67544" y="764704"/>
          <a:ext cx="1872208" cy="954107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>
          <a:solidFill>
            <a:srgbClr val="FF0000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r>
            <a:rPr lang="en-GB" sz="2800" b="1" dirty="0" smtClean="0">
              <a:solidFill>
                <a:srgbClr val="1F497D">
                  <a:lumMod val="60000"/>
                  <a:lumOff val="40000"/>
                </a:srgbClr>
              </a:solidFill>
            </a:rPr>
            <a:t>May</a:t>
          </a:r>
          <a:endParaRPr lang="en-GB" sz="2800" b="1" dirty="0" smtClean="0">
            <a:solidFill>
              <a:srgbClr val="FF0000"/>
            </a:solidFill>
          </a:endParaRPr>
        </a:p>
        <a:p xmlns:a="http://schemas.openxmlformats.org/drawingml/2006/main">
          <a:r>
            <a:rPr lang="en-GB" sz="2800" b="1" dirty="0" smtClean="0">
              <a:solidFill>
                <a:srgbClr val="FF0000"/>
              </a:solidFill>
            </a:rPr>
            <a:t>September</a:t>
          </a:r>
          <a:endParaRPr lang="en-GB" sz="2400" b="1" dirty="0">
            <a:solidFill>
              <a:srgbClr val="1F497D">
                <a:lumMod val="60000"/>
                <a:lumOff val="40000"/>
              </a:srgbClr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0.04843</cdr:x>
      <cdr:y>0.1033</cdr:y>
    </cdr:from>
    <cdr:to>
      <cdr:x>0.25318</cdr:x>
      <cdr:y>0.24243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42833" y="708462"/>
          <a:ext cx="1872208" cy="954107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>
          <a:solidFill>
            <a:srgbClr val="FF0000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r>
            <a:rPr lang="en-GB" sz="2800" b="1" dirty="0" smtClean="0">
              <a:solidFill>
                <a:srgbClr val="1F497D">
                  <a:lumMod val="60000"/>
                  <a:lumOff val="40000"/>
                </a:srgbClr>
              </a:solidFill>
            </a:rPr>
            <a:t>May</a:t>
          </a:r>
          <a:endParaRPr lang="en-GB" sz="2800" b="1" dirty="0" smtClean="0">
            <a:solidFill>
              <a:srgbClr val="FF0000"/>
            </a:solidFill>
          </a:endParaRPr>
        </a:p>
        <a:p xmlns:a="http://schemas.openxmlformats.org/drawingml/2006/main">
          <a:r>
            <a:rPr lang="en-GB" sz="2800" b="1" dirty="0" smtClean="0">
              <a:solidFill>
                <a:srgbClr val="FF0000"/>
              </a:solidFill>
            </a:rPr>
            <a:t>September</a:t>
          </a:r>
          <a:endParaRPr lang="en-GB" sz="2400" b="1" dirty="0">
            <a:solidFill>
              <a:srgbClr val="1F497D">
                <a:lumMod val="60000"/>
                <a:lumOff val="40000"/>
              </a:srgbClr>
            </a:solidFill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0.74088</cdr:x>
      <cdr:y>0.12201</cdr:y>
    </cdr:from>
    <cdr:to>
      <cdr:x>0.95141</cdr:x>
      <cdr:y>0.26113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6588224" y="836712"/>
          <a:ext cx="1872208" cy="954107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>
          <a:solidFill>
            <a:srgbClr val="FF0000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r>
            <a:rPr lang="en-GB" sz="2800" b="1" dirty="0" smtClean="0">
              <a:solidFill>
                <a:srgbClr val="1F497D">
                  <a:lumMod val="60000"/>
                  <a:lumOff val="40000"/>
                </a:srgbClr>
              </a:solidFill>
            </a:rPr>
            <a:t>May</a:t>
          </a:r>
          <a:endParaRPr lang="en-GB" sz="2800" b="1" dirty="0" smtClean="0">
            <a:solidFill>
              <a:srgbClr val="FF0000"/>
            </a:solidFill>
          </a:endParaRPr>
        </a:p>
        <a:p xmlns:a="http://schemas.openxmlformats.org/drawingml/2006/main">
          <a:r>
            <a:rPr lang="en-GB" sz="2800" b="1" dirty="0" smtClean="0">
              <a:solidFill>
                <a:srgbClr val="FF0000"/>
              </a:solidFill>
            </a:rPr>
            <a:t>September</a:t>
          </a:r>
          <a:endParaRPr lang="en-GB" sz="2400" b="1" dirty="0">
            <a:solidFill>
              <a:srgbClr val="1F497D">
                <a:lumMod val="60000"/>
                <a:lumOff val="40000"/>
              </a:srgbClr>
            </a:solidFill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</cdr:x>
      <cdr:y>0.09307</cdr:y>
    </cdr:from>
    <cdr:to>
      <cdr:x>0.20475</cdr:x>
      <cdr:y>0.23612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0" y="620688"/>
          <a:ext cx="1872234" cy="954085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>
          <a:solidFill>
            <a:srgbClr val="FF0000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GB" sz="2800" b="1" dirty="0" smtClean="0">
              <a:solidFill>
                <a:srgbClr val="1F497D">
                  <a:lumMod val="60000"/>
                  <a:lumOff val="40000"/>
                </a:srgbClr>
              </a:solidFill>
            </a:rPr>
            <a:t>May</a:t>
          </a:r>
          <a:endParaRPr lang="en-GB" sz="2800" b="1" dirty="0" smtClean="0">
            <a:solidFill>
              <a:srgbClr val="FF0000"/>
            </a:solidFill>
          </a:endParaRPr>
        </a:p>
        <a:p xmlns:a="http://schemas.openxmlformats.org/drawingml/2006/main">
          <a:r>
            <a:rPr lang="en-GB" sz="2800" b="1" dirty="0" smtClean="0">
              <a:solidFill>
                <a:srgbClr val="FF0000"/>
              </a:solidFill>
            </a:rPr>
            <a:t>September</a:t>
          </a:r>
          <a:endParaRPr lang="en-GB" sz="2400" b="1" dirty="0">
            <a:solidFill>
              <a:srgbClr val="1F497D">
                <a:lumMod val="60000"/>
                <a:lumOff val="40000"/>
              </a:srgbClr>
            </a:solidFill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0.02751</cdr:x>
      <cdr:y>0.185</cdr:y>
    </cdr:from>
    <cdr:to>
      <cdr:x>0.23225</cdr:x>
      <cdr:y>0.32413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251520" y="1268760"/>
          <a:ext cx="1872208" cy="954107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>
          <a:solidFill>
            <a:srgbClr val="FF0000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r>
            <a:rPr lang="en-GB" sz="2800" b="1" dirty="0" smtClean="0">
              <a:solidFill>
                <a:srgbClr val="1F497D">
                  <a:lumMod val="60000"/>
                  <a:lumOff val="40000"/>
                </a:srgbClr>
              </a:solidFill>
            </a:rPr>
            <a:t>May</a:t>
          </a:r>
          <a:endParaRPr lang="en-GB" sz="2800" b="1" dirty="0" smtClean="0">
            <a:solidFill>
              <a:srgbClr val="FF0000"/>
            </a:solidFill>
          </a:endParaRPr>
        </a:p>
        <a:p xmlns:a="http://schemas.openxmlformats.org/drawingml/2006/main">
          <a:r>
            <a:rPr lang="en-GB" sz="2800" b="1" dirty="0" smtClean="0">
              <a:solidFill>
                <a:srgbClr val="FF0000"/>
              </a:solidFill>
            </a:rPr>
            <a:t>September</a:t>
          </a:r>
          <a:endParaRPr lang="en-GB" sz="2400" b="1" dirty="0">
            <a:solidFill>
              <a:srgbClr val="1F497D">
                <a:lumMod val="60000"/>
                <a:lumOff val="40000"/>
              </a:srgb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7B2E7-A31F-4421-9F21-3DC3A7E1F37F}" type="datetimeFigureOut">
              <a:rPr lang="en-GB" smtClean="0"/>
              <a:pPr/>
              <a:t>15/03/2016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D71BEA-F272-4A2D-8F68-2945769D309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267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71BEA-F272-4A2D-8F68-2945769D3093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948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71BEA-F272-4A2D-8F68-2945769D3093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620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71BEA-F272-4A2D-8F68-2945769D3093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104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71BEA-F272-4A2D-8F68-2945769D3093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011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71BEA-F272-4A2D-8F68-2945769D3093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866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5EBD-8FF0-4A5A-8B64-9F88DB5DB409}" type="datetimeFigureOut">
              <a:rPr lang="en-GB" smtClean="0"/>
              <a:pPr/>
              <a:t>15/03/2016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AC22-2739-402A-991D-225C88B5044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5EBD-8FF0-4A5A-8B64-9F88DB5DB409}" type="datetimeFigureOut">
              <a:rPr lang="en-GB" smtClean="0"/>
              <a:pPr/>
              <a:t>15/03/2016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AC22-2739-402A-991D-225C88B5044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5EBD-8FF0-4A5A-8B64-9F88DB5DB409}" type="datetimeFigureOut">
              <a:rPr lang="en-GB" smtClean="0"/>
              <a:pPr/>
              <a:t>15/03/2016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AC22-2739-402A-991D-225C88B5044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265E04-A1C7-4AE3-B454-9B6B5E26B60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705D20C-8155-402F-B105-2BFC95205A0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5EBD-8FF0-4A5A-8B64-9F88DB5DB409}" type="datetimeFigureOut">
              <a:rPr lang="en-GB" smtClean="0"/>
              <a:pPr/>
              <a:t>15/03/2016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AC22-2739-402A-991D-225C88B5044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5EBD-8FF0-4A5A-8B64-9F88DB5DB409}" type="datetimeFigureOut">
              <a:rPr lang="en-GB" smtClean="0"/>
              <a:pPr/>
              <a:t>15/03/2016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AC22-2739-402A-991D-225C88B5044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5EBD-8FF0-4A5A-8B64-9F88DB5DB409}" type="datetimeFigureOut">
              <a:rPr lang="en-GB" smtClean="0"/>
              <a:pPr/>
              <a:t>15/03/2016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AC22-2739-402A-991D-225C88B5044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5EBD-8FF0-4A5A-8B64-9F88DB5DB409}" type="datetimeFigureOut">
              <a:rPr lang="en-GB" smtClean="0"/>
              <a:pPr/>
              <a:t>15/03/2016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AC22-2739-402A-991D-225C88B5044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5EBD-8FF0-4A5A-8B64-9F88DB5DB409}" type="datetimeFigureOut">
              <a:rPr lang="en-GB" smtClean="0"/>
              <a:pPr/>
              <a:t>15/03/2016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AC22-2739-402A-991D-225C88B5044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5EBD-8FF0-4A5A-8B64-9F88DB5DB409}" type="datetimeFigureOut">
              <a:rPr lang="en-GB" smtClean="0"/>
              <a:pPr/>
              <a:t>15/03/2016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AC22-2739-402A-991D-225C88B5044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5EBD-8FF0-4A5A-8B64-9F88DB5DB409}" type="datetimeFigureOut">
              <a:rPr lang="en-GB" smtClean="0"/>
              <a:pPr/>
              <a:t>15/03/2016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AC22-2739-402A-991D-225C88B5044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5EBD-8FF0-4A5A-8B64-9F88DB5DB409}" type="datetimeFigureOut">
              <a:rPr lang="en-GB" smtClean="0"/>
              <a:pPr/>
              <a:t>15/03/2016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AC22-2739-402A-991D-225C88B5044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C5EBD-8FF0-4A5A-8B64-9F88DB5DB409}" type="datetimeFigureOut">
              <a:rPr lang="en-GB" smtClean="0"/>
              <a:pPr/>
              <a:t>15/03/2016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AC22-2739-402A-991D-225C88B5044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cubed.org/students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g_MeWhJW7I&amp;ebc=ANyPxKpubKWoIAHyO8FMBDpmXx2sXgxHTvHVdptH9f4eK88Yi2HwEXqZMIB05lyuepeLg347z6xMt7-4UUfv0HwB2ncKd2aHLg" TargetMode="Externa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youtube.com/watch?v=TsgpQyN9rFA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mailto:Sarah.richards@abingdon-witney.ac.uk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ason.crouch@abingdon-witney.ac.uk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 l="8560" r="7573"/>
          <a:stretch>
            <a:fillRect/>
          </a:stretch>
        </p:blipFill>
        <p:spPr bwMode="auto">
          <a:xfrm>
            <a:off x="0" y="0"/>
            <a:ext cx="102251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 cstate="print"/>
          <a:srcRect l="26278" t="28597" r="35613" b="22137"/>
          <a:stretch>
            <a:fillRect/>
          </a:stretch>
        </p:blipFill>
        <p:spPr bwMode="auto">
          <a:xfrm>
            <a:off x="0" y="0"/>
            <a:ext cx="94309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479715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Self-efficacy: Toward a unifying theory of </a:t>
            </a:r>
            <a:r>
              <a:rPr lang="en-GB" sz="2400" dirty="0" err="1" smtClean="0">
                <a:solidFill>
                  <a:schemeClr val="bg1"/>
                </a:solidFill>
              </a:rPr>
              <a:t>behavioral</a:t>
            </a:r>
            <a:r>
              <a:rPr lang="en-GB" sz="2400" dirty="0" smtClean="0">
                <a:solidFill>
                  <a:schemeClr val="bg1"/>
                </a:solidFill>
              </a:rPr>
              <a:t> change.</a:t>
            </a:r>
          </a:p>
          <a:p>
            <a:r>
              <a:rPr lang="en-GB" sz="2400" dirty="0" err="1" smtClean="0">
                <a:solidFill>
                  <a:schemeClr val="bg1"/>
                </a:solidFill>
              </a:rPr>
              <a:t>Bandura</a:t>
            </a:r>
            <a:r>
              <a:rPr lang="en-GB" sz="2400" dirty="0" smtClean="0">
                <a:solidFill>
                  <a:schemeClr val="bg1"/>
                </a:solidFill>
              </a:rPr>
              <a:t>, Albert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Psychological Review, </a:t>
            </a:r>
            <a:r>
              <a:rPr lang="en-GB" sz="2400" dirty="0" err="1" smtClean="0">
                <a:solidFill>
                  <a:schemeClr val="bg1"/>
                </a:solidFill>
              </a:rPr>
              <a:t>Vol</a:t>
            </a:r>
            <a:r>
              <a:rPr lang="en-GB" sz="2400" dirty="0" smtClean="0">
                <a:solidFill>
                  <a:schemeClr val="bg1"/>
                </a:solidFill>
              </a:rPr>
              <a:t> 84(2), Mar 1977, 191-215.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2225" t="9051" r="22338" b="9051"/>
          <a:stretch>
            <a:fillRect/>
          </a:stretch>
        </p:blipFill>
        <p:spPr bwMode="auto">
          <a:xfrm>
            <a:off x="1907704" y="0"/>
            <a:ext cx="5148064" cy="6881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63688" y="6488668"/>
            <a:ext cx="562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http://www.brainpickings.org/2014/01/29/carol-dweck-mindset</a:t>
            </a:r>
            <a:r>
              <a:rPr lang="en-GB" dirty="0" smtClean="0"/>
              <a:t>/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 rot="10800000" flipV="1">
            <a:off x="179512" y="1005698"/>
            <a:ext cx="151216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Avoids challenges</a:t>
            </a:r>
          </a:p>
          <a:p>
            <a:endParaRPr lang="en-GB" sz="1600" dirty="0" smtClean="0"/>
          </a:p>
          <a:p>
            <a:r>
              <a:rPr lang="en-GB" sz="1600" dirty="0" smtClean="0"/>
              <a:t>Gives up easily</a:t>
            </a:r>
          </a:p>
          <a:p>
            <a:endParaRPr lang="en-GB" sz="1600" dirty="0" smtClean="0"/>
          </a:p>
          <a:p>
            <a:r>
              <a:rPr lang="en-GB" sz="1600" dirty="0" smtClean="0"/>
              <a:t>Sees effort as fruitless</a:t>
            </a:r>
          </a:p>
          <a:p>
            <a:endParaRPr lang="en-GB" sz="1600" dirty="0" smtClean="0"/>
          </a:p>
          <a:p>
            <a:r>
              <a:rPr lang="en-GB" sz="1600" dirty="0" smtClean="0"/>
              <a:t>Ignores useful negative feedback</a:t>
            </a:r>
          </a:p>
          <a:p>
            <a:endParaRPr lang="en-GB" sz="1600" dirty="0" smtClean="0"/>
          </a:p>
          <a:p>
            <a:r>
              <a:rPr lang="en-GB" sz="1600" dirty="0" smtClean="0"/>
              <a:t>Feels threatened</a:t>
            </a:r>
          </a:p>
          <a:p>
            <a:r>
              <a:rPr lang="en-GB" sz="1600" dirty="0" smtClean="0"/>
              <a:t>by success of others.</a:t>
            </a:r>
          </a:p>
          <a:p>
            <a:endParaRPr lang="en-GB" sz="1600" dirty="0" smtClean="0"/>
          </a:p>
          <a:p>
            <a:r>
              <a:rPr lang="en-GB" sz="1600" dirty="0" smtClean="0"/>
              <a:t>As a result may plateau early and achieve less than full potential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164288" y="908720"/>
            <a:ext cx="172819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dirty="0" smtClean="0"/>
          </a:p>
          <a:p>
            <a:r>
              <a:rPr lang="en-GB" sz="1600" dirty="0" smtClean="0"/>
              <a:t>Embraces challenges</a:t>
            </a:r>
          </a:p>
          <a:p>
            <a:endParaRPr lang="en-GB" sz="1600" dirty="0" smtClean="0"/>
          </a:p>
          <a:p>
            <a:r>
              <a:rPr lang="en-GB" sz="1600" dirty="0" smtClean="0"/>
              <a:t>Persists in the face of setbacks</a:t>
            </a:r>
          </a:p>
          <a:p>
            <a:endParaRPr lang="en-GB" sz="1600" dirty="0" smtClean="0"/>
          </a:p>
          <a:p>
            <a:r>
              <a:rPr lang="en-GB" sz="1600" dirty="0" smtClean="0"/>
              <a:t>Sees effort as the path to mastery</a:t>
            </a:r>
          </a:p>
          <a:p>
            <a:endParaRPr lang="en-GB" sz="1600" dirty="0" smtClean="0"/>
          </a:p>
          <a:p>
            <a:r>
              <a:rPr lang="en-GB" sz="1600" dirty="0" smtClean="0"/>
              <a:t>Learns from criticism</a:t>
            </a:r>
          </a:p>
          <a:p>
            <a:endParaRPr lang="en-GB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Finds lessons and inspiration in the success of others.</a:t>
            </a:r>
          </a:p>
          <a:p>
            <a:endParaRPr lang="en-GB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As a result reaches ever higher levels of achievement.</a:t>
            </a:r>
            <a:endParaRPr lang="en-GB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76672"/>
            <a:ext cx="2069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1"/>
                </a:solidFill>
              </a:rPr>
              <a:t>Intelligence is Static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2280" y="476672"/>
            <a:ext cx="1961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1"/>
                </a:solidFill>
              </a:rPr>
              <a:t>Intelligence can be</a:t>
            </a:r>
          </a:p>
          <a:p>
            <a:r>
              <a:rPr lang="en-GB" b="1" dirty="0" smtClean="0">
                <a:solidFill>
                  <a:schemeClr val="accent1"/>
                </a:solidFill>
              </a:rPr>
              <a:t>developed</a:t>
            </a:r>
            <a:endParaRPr lang="en-GB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Summary of PISA 2012 data: 510 000 fifteen to sixteen year olds: 65 countries </a:t>
            </a:r>
            <a:endParaRPr lang="en-GB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3366" t="19550" r="27653" b="29000"/>
          <a:stretch>
            <a:fillRect/>
          </a:stretch>
        </p:blipFill>
        <p:spPr bwMode="auto">
          <a:xfrm>
            <a:off x="323528" y="1484784"/>
            <a:ext cx="7056784" cy="523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Isosceles Triangle 3"/>
          <p:cNvSpPr/>
          <p:nvPr/>
        </p:nvSpPr>
        <p:spPr>
          <a:xfrm>
            <a:off x="4572000" y="2708920"/>
            <a:ext cx="3096344" cy="4149080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6488668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Graph from How to Learn Math for Students:  Stanford University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0" y="5877272"/>
            <a:ext cx="5486400" cy="804862"/>
          </a:xfrm>
        </p:spPr>
        <p:txBody>
          <a:bodyPr>
            <a:normAutofit fontScale="77500" lnSpcReduction="20000"/>
          </a:bodyPr>
          <a:lstStyle/>
          <a:p>
            <a:r>
              <a:rPr lang="en-GB" sz="2400" dirty="0" smtClean="0"/>
              <a:t>We took the key messages from Jo </a:t>
            </a:r>
            <a:r>
              <a:rPr lang="en-GB" sz="2400" dirty="0" err="1" smtClean="0"/>
              <a:t>Boaler’s</a:t>
            </a:r>
            <a:r>
              <a:rPr lang="en-GB" sz="2400" dirty="0" smtClean="0"/>
              <a:t> How To Learn Math for students and embedded them into the lessons in different ways.</a:t>
            </a:r>
          </a:p>
          <a:p>
            <a:endParaRPr lang="en-GB" dirty="0"/>
          </a:p>
        </p:txBody>
      </p: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2" cstate="print"/>
          <a:srcRect l="16577" t="8001" r="22787" b="111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067944" y="332656"/>
            <a:ext cx="3721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hlinkClick r:id="rId3"/>
              </a:rPr>
              <a:t>https://www.youcubed.org/students/</a:t>
            </a:r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outlook.office365.com/owa/service.svc/s/GetFileAttachment?id=AAMkADM5YzJmMjg0LWE0MWUtNGI0Mi05NGZhLTg0NjI2ZDgyZTM1NwBGAAAAAAAeFa4csjXhQqn8KQ2eJx5QBwBHDjigKxVNToX6UryVLZMZAAANEYDqAACvE7waNplqTIlaE%2B7MOl1MAADPgGe0AAABEgAQADQ0yEkhcLZLorlSgk%2FjDEo%3D&amp;isImagePreview=True&amp;X-OWA-CANARY=SzO-ID-GoUiQDzjEr5mZj_BVmKPOYdIIZxuh5XYIJzDPIS_Nntz-NRU7pkYV7dCODQ-PmJ7GY8Y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71" b="40698"/>
          <a:stretch/>
        </p:blipFill>
        <p:spPr bwMode="auto">
          <a:xfrm>
            <a:off x="10348" y="730588"/>
            <a:ext cx="9069983" cy="108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outlook.office365.com/owa/service.svc/s/GetFileAttachment?id=AAMkADM5YzJmMjg0LWE0MWUtNGI0Mi05NGZhLTg0NjI2ZDgyZTM1NwBGAAAAAAAeFa4csjXhQqn8KQ2eJx5QBwBHDjigKxVNToX6UryVLZMZAAANEYDqAACvE7waNplqTIlaE%2B7MOl1MAADPgGe0AAABEgAQAOIDBNgawVxCtpRpzefiyDk%3D&amp;isImagePreview=True&amp;X-OWA-CANARY=SzO-ID-GoUiQDzjEr5mZj_BVmKPOYdIIZxuh5XYIJzDPIS_Nntz-NRU7pkYV7dCODQ-PmJ7GY8Y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3" r="24610" b="54409"/>
          <a:stretch/>
        </p:blipFill>
        <p:spPr bwMode="auto">
          <a:xfrm>
            <a:off x="10348" y="33519"/>
            <a:ext cx="9133652" cy="78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outlook.office365.com/owa/service.svc/s/GetFileAttachment?id=AAMkADM5YzJmMjg0LWE0MWUtNGI0Mi05NGZhLTg0NjI2ZDgyZTM1NwBGAAAAAAAeFa4csjXhQqn8KQ2eJx5QBwBHDjigKxVNToX6UryVLZMZAAANEYDqAACvE7waNplqTIlaE%2B7MOl1MAADPgGe0AAABEgAQAH2b4AcrpMtOjn9D1kCBQXM%3D&amp;isImagePreview=True&amp;X-OWA-CANARY=SzO-ID-GoUiQDzjEr5mZj_BVmKPOYdIIZxuh5XYIJzDPIS_Nntz-NRU7pkYV7dCODQ-PmJ7GY8Y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1" y="1764196"/>
            <a:ext cx="9027010" cy="507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 cstate="print"/>
          <a:srcRect l="37500" t="21650" r="40057" b="24800"/>
          <a:stretch>
            <a:fillRect/>
          </a:stretch>
        </p:blipFill>
        <p:spPr bwMode="auto">
          <a:xfrm rot="16200000">
            <a:off x="1173079" y="-1173079"/>
            <a:ext cx="6858000" cy="9204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outlook.office365.com/owa/service.svc/s/GetFileAttachment?id=AAMkADM5YzJmMjg0LWE0MWUtNGI0Mi05NGZhLTg0NjI2ZDgyZTM1NwBGAAAAAAAeFa4csjXhQqn8KQ2eJx5QBwBHDjigKxVNToX6UryVLZMZAAANEYDqAACvE7waNplqTIlaE%2B7MOl1MAADPgGe0AAABEgAQAIVYjFYgBM1NpEEQKIH3XDo%3D&amp;isImagePreview=True&amp;X-OWA-CANARY=lxGrsoReKkGkM1NuICsztBA3QBbNYdIIF5vY4N0SG5JJHEEvBM01l2DHdklCzgyjOOpeL-WoTQk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" t="9515" r="16421" b="85"/>
          <a:stretch/>
        </p:blipFill>
        <p:spPr bwMode="auto">
          <a:xfrm>
            <a:off x="-298785" y="17239"/>
            <a:ext cx="9433048" cy="684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95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utlook.office365.com/owa/service.svc/s/GetFileAttachment?id=AAMkADM5YzJmMjg0LWE0MWUtNGI0Mi05NGZhLTg0NjI2ZDgyZTM1NwBGAAAAAAAeFa4csjXhQqn8KQ2eJx5QBwBHDjigKxVNToX6UryVLZMZAAANEYDqAACvE7waNplqTIlaE%2B7MOl1MAADPgGe0AAABEgAQAL3ZEkjtF0NKqov39EnrLic%3D&amp;isImagePreview=True&amp;X-OWA-CANARY=F40TM0AcfEa4CNz_LEqCV7DnCgvOYdIIxfyRMhvuKM7zgg8JgT34lDZlHPYPtPs21B4FZNng60Y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0" r="23475" b="17036"/>
          <a:stretch/>
        </p:blipFill>
        <p:spPr bwMode="auto">
          <a:xfrm>
            <a:off x="-20369" y="0"/>
            <a:ext cx="4808393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9665612">
            <a:off x="5159397" y="2616307"/>
            <a:ext cx="2999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4">
                    <a:lumMod val="75000"/>
                  </a:schemeClr>
                </a:solidFill>
              </a:rPr>
              <a:t>Not everyone was convinced</a:t>
            </a:r>
            <a:r>
              <a:rPr lang="en-GB" dirty="0" smtClean="0"/>
              <a:t>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232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outlook.office365.com/owa/service.svc/s/GetFileAttachment?id=AAMkADM5YzJmMjg0LWE0MWUtNGI0Mi05NGZhLTg0NjI2ZDgyZTM1NwBGAAAAAAAeFa4csjXhQqn8KQ2eJx5QBwBHDjigKxVNToX6UryVLZMZAAANEYDqAACvE7waNplqTIlaE%2B7MOl1MAADPgGe0AAABEgAQALH1k57cocxIivJiKvITpLk%3D&amp;isImagePreview=True&amp;X-OWA-CANARY=SzO-ID-GoUiQDzjEr5mZj_BVmKPOYdIIZxuh5XYIJzDPIS_Nntz-NRU7pkYV7dCODQ-PmJ7GY8Y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3" t="1022" r="18568" b="822"/>
          <a:stretch/>
        </p:blipFill>
        <p:spPr bwMode="auto">
          <a:xfrm>
            <a:off x="-6935" y="0"/>
            <a:ext cx="9150935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920880" cy="72008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14400" b="1" dirty="0" smtClean="0"/>
              <a:t>Re-sitting GCSE Maths; do growth mind-set messages make a difference?  </a:t>
            </a:r>
          </a:p>
          <a:p>
            <a:pPr marL="0" indent="0">
              <a:buNone/>
            </a:pPr>
            <a:endParaRPr lang="en-GB" sz="11200" dirty="0" smtClean="0"/>
          </a:p>
          <a:p>
            <a:pPr marL="0" indent="0">
              <a:buNone/>
            </a:pPr>
            <a:r>
              <a:rPr lang="en-GB" sz="11200" dirty="0" smtClean="0"/>
              <a:t>Action research by two teachers into the impact of growth-mind set messages on mathematical attitudes and self efficacy of GCSE re-sit students.</a:t>
            </a:r>
          </a:p>
          <a:p>
            <a:pPr marL="0" indent="0">
              <a:buNone/>
            </a:pPr>
            <a:endParaRPr lang="en-GB" sz="11200" dirty="0" smtClean="0"/>
          </a:p>
          <a:p>
            <a:pPr marL="0" indent="0">
              <a:buNone/>
            </a:pPr>
            <a:r>
              <a:rPr lang="en-GB" sz="11200" dirty="0" smtClean="0"/>
              <a:t>Sarah Richards and Jason Crouch</a:t>
            </a:r>
          </a:p>
          <a:p>
            <a:endParaRPr lang="en-GB" sz="11200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7969" t="45800" r="6391" b="26900"/>
          <a:stretch>
            <a:fillRect/>
          </a:stretch>
        </p:blipFill>
        <p:spPr bwMode="auto">
          <a:xfrm>
            <a:off x="-252536" y="-387424"/>
            <a:ext cx="9649072" cy="187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outlook.office365.com/owa/service.svc/s/GetFileAttachment?id=AAMkADM5YzJmMjg0LWE0MWUtNGI0Mi05NGZhLTg0NjI2ZDgyZTM1NwBGAAAAAAAeFa4csjXhQqn8KQ2eJx5QBwBHDjigKxVNToX6UryVLZMZAAANEYDqAACvE7waNplqTIlaE%2B7MOl1MAADJvESyAAABEgAQALfDSDB%2Bp7pLuVIa%2F4kU%2Fuk%3D&amp;isImagePreview=True&amp;X-OWA-CANARY=L2loYj6BQU6v8QqHVq9LyyB1lXpGYNIIQsS1obUC7PbOq6FhKEMFPHSJBJh80R3PBEvkYXJdPww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517232"/>
            <a:ext cx="2153867" cy="119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373216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ea typeface="Calibri" pitchFamily="34" charset="0"/>
                <a:cs typeface="Cambria" pitchFamily="18" charset="0"/>
              </a:rPr>
              <a:t>The views and opinions expressed in the report, as well as any errors, are those of the authors  and do not necessarily represent those of Abingdon and Witney College, </a:t>
            </a:r>
            <a:r>
              <a:rPr lang="en-GB" dirty="0" err="1">
                <a:ea typeface="Calibri" pitchFamily="34" charset="0"/>
                <a:cs typeface="Cambria" pitchFamily="18" charset="0"/>
              </a:rPr>
              <a:t>emCETT</a:t>
            </a:r>
            <a:r>
              <a:rPr lang="en-GB" dirty="0">
                <a:ea typeface="Calibri" pitchFamily="34" charset="0"/>
                <a:cs typeface="Cambria" pitchFamily="18" charset="0"/>
              </a:rPr>
              <a:t> or  the Education and Training Foundation.</a:t>
            </a:r>
            <a:endParaRPr lang="en-GB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outlook.office365.com/owa/service.svc/s/GetFileAttachment?id=AAMkADM5YzJmMjg0LWE0MWUtNGI0Mi05NGZhLTg0NjI2ZDgyZTM1NwBGAAAAAAAeFa4csjXhQqn8KQ2eJx5QBwBHDjigKxVNToX6UryVLZMZAAANEYDqAACvE7waNplqTIlaE%2B7MOl1MAADPgGe0AAABEgAQAGMuYva%2Fo1ZLrJ33nXaH4%2BE%3D&amp;isImagePreview=True&amp;X-OWA-CANARY=SzO-ID-GoUiQDzjEr5mZj_BVmKPOYdIIZxuh5XYIJzDPIS_Nntz-NRU7pkYV7dCODQ-PmJ7GY8Y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70" r="24102" b="30756"/>
          <a:stretch/>
        </p:blipFill>
        <p:spPr bwMode="auto">
          <a:xfrm>
            <a:off x="-1" y="-13620"/>
            <a:ext cx="9180513" cy="125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outlook.office365.com/owa/service.svc/s/GetFileAttachment?id=AAMkADM5YzJmMjg0LWE0MWUtNGI0Mi05NGZhLTg0NjI2ZDgyZTM1NwBGAAAAAAAeFa4csjXhQqn8KQ2eJx5QBwBHDjigKxVNToX6UryVLZMZAAANEYDqAACvE7waNplqTIlaE%2B7MOl1MAADPgGe0AAABEgAQANJ1ukviMbxMvSjAGpxWLYM%3D&amp;isImagePreview=True&amp;X-OWA-CANARY=JiZu111yrEGMpQcGYcrGDJD9jiDUYdIItpUzGuTKNQGuzDInHhdZ5LimJxjMUfZRo6o4jBGFEdg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"/>
          <a:stretch/>
        </p:blipFill>
        <p:spPr bwMode="auto">
          <a:xfrm>
            <a:off x="1" y="1236577"/>
            <a:ext cx="9180512" cy="520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4" cstate="print"/>
          <a:srcRect l="25703" t="54275" r="10833" b="30648"/>
          <a:stretch/>
        </p:blipFill>
        <p:spPr bwMode="auto">
          <a:xfrm>
            <a:off x="-1" y="5229200"/>
            <a:ext cx="9141813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5252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Principal Messages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Mistakes make your brain grow</a:t>
            </a:r>
          </a:p>
          <a:p>
            <a:r>
              <a:rPr lang="en-GB" dirty="0" smtClean="0"/>
              <a:t>Don’t hurry</a:t>
            </a:r>
          </a:p>
          <a:p>
            <a:r>
              <a:rPr lang="en-GB" dirty="0" smtClean="0"/>
              <a:t>The brain is made to learn</a:t>
            </a:r>
          </a:p>
          <a:p>
            <a:r>
              <a:rPr lang="en-GB" dirty="0" smtClean="0"/>
              <a:t>Between 15 and 25 the brain is particularly plastic </a:t>
            </a:r>
          </a:p>
          <a:p>
            <a:r>
              <a:rPr lang="en-GB" dirty="0" smtClean="0"/>
              <a:t>Challenge and practice </a:t>
            </a:r>
          </a:p>
          <a:p>
            <a:r>
              <a:rPr lang="en-GB" dirty="0" smtClean="0"/>
              <a:t>Help one another</a:t>
            </a:r>
          </a:p>
          <a:p>
            <a:r>
              <a:rPr lang="en-GB" dirty="0" smtClean="0"/>
              <a:t>Be patient with yourself and others</a:t>
            </a:r>
          </a:p>
          <a:p>
            <a:r>
              <a:rPr lang="en-GB" dirty="0" smtClean="0"/>
              <a:t>We are all capable of more than we realise</a:t>
            </a:r>
          </a:p>
          <a:p>
            <a:r>
              <a:rPr lang="en-GB" dirty="0" smtClean="0"/>
              <a:t>‘yet’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C:\Users\Sarah\AppData\Local\Microsoft\Windows\INetCache\IE\P8J4AGE7\error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5" y="0"/>
            <a:ext cx="887767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Mojo</a:t>
            </a:r>
            <a:r>
              <a:rPr lang="en-GB" dirty="0" smtClean="0"/>
              <a:t> – Growth mindset for students</a:t>
            </a:r>
            <a:endParaRPr lang="en-GB" dirty="0"/>
          </a:p>
        </p:txBody>
      </p:sp>
      <p:sp>
        <p:nvSpPr>
          <p:cNvPr id="11" name="Table Placeholder 10"/>
          <p:cNvSpPr>
            <a:spLocks noGrp="1"/>
          </p:cNvSpPr>
          <p:nvPr>
            <p:ph type="tbl" idx="1"/>
          </p:nvPr>
        </p:nvSpPr>
        <p:spPr/>
      </p:sp>
      <p:sp>
        <p:nvSpPr>
          <p:cNvPr id="12" name="Rectangle 11"/>
          <p:cNvSpPr/>
          <p:nvPr/>
        </p:nvSpPr>
        <p:spPr>
          <a:xfrm>
            <a:off x="2123728" y="3105835"/>
            <a:ext cx="47342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hlinkClick r:id="rId2"/>
              </a:rPr>
              <a:t>https://www.youtube.com/watch?v=rg_MeWhJW7I&amp;ebc=ANyPxKpubKWoIAHyO8FMBDpmXx2sXgxHTvHVdptH9f4eK88Yi2HwEXqZMIB05lyuepeLg347z6xMt7-4UUfv0HwB2ncKd2aHLg</a:t>
            </a:r>
            <a:endParaRPr lang="en-GB" dirty="0" smtClean="0"/>
          </a:p>
          <a:p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arah\Pictures\photo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530225"/>
            <a:ext cx="4876800" cy="5797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324527" cy="699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200" dirty="0" smtClean="0">
                <a:hlinkClick r:id="rId2"/>
              </a:rPr>
              <a:t>https://www.youtube.com/watch?v=TsgpQyN9rFA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8001" r="43010" b="12200"/>
          <a:stretch>
            <a:fillRect/>
          </a:stretch>
        </p:blipFill>
        <p:spPr bwMode="auto">
          <a:xfrm>
            <a:off x="0" y="548680"/>
            <a:ext cx="7884368" cy="6209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 l="22187" t="22083" r="20784" b="242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0106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This was a group project and we are grateful to:</a:t>
            </a:r>
            <a:endParaRPr lang="en-GB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53344"/>
            <a:ext cx="8229600" cy="5904656"/>
          </a:xfrm>
        </p:spPr>
        <p:txBody>
          <a:bodyPr>
            <a:normAutofit fontScale="77500" lnSpcReduction="20000"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b="1" dirty="0" smtClean="0">
                <a:solidFill>
                  <a:schemeClr val="tx2"/>
                </a:solidFill>
                <a:ea typeface="Calibri" pitchFamily="34" charset="0"/>
                <a:cs typeface="Cambria" pitchFamily="18" charset="0"/>
              </a:rPr>
              <a:t>All the maths students who, throughout the year, tried out the activities and, with honesty and wit, gave us feedback</a:t>
            </a:r>
            <a:r>
              <a:rPr lang="en-GB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Cambria" pitchFamily="18" charset="0"/>
              </a:rPr>
              <a:t>.  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en-GB" b="1" dirty="0" smtClean="0">
              <a:solidFill>
                <a:schemeClr val="tx2">
                  <a:lumMod val="75000"/>
                </a:schemeClr>
              </a:solidFill>
              <a:ea typeface="Calibri" pitchFamily="34" charset="0"/>
              <a:cs typeface="Cambria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b="1" dirty="0" smtClean="0">
                <a:solidFill>
                  <a:schemeClr val="tx2"/>
                </a:solidFill>
                <a:ea typeface="Calibri" pitchFamily="34" charset="0"/>
                <a:cs typeface="Cambria" pitchFamily="18" charset="0"/>
              </a:rPr>
              <a:t>Aidan, Law, Phoebe and Tom </a:t>
            </a:r>
            <a:r>
              <a:rPr lang="en-GB" dirty="0" smtClean="0">
                <a:solidFill>
                  <a:srgbClr val="0070C0"/>
                </a:solidFill>
                <a:ea typeface="Calibri" pitchFamily="34" charset="0"/>
                <a:cs typeface="Cambria" pitchFamily="18" charset="0"/>
              </a:rPr>
              <a:t>for bravely agreeing to be filmed and speaking thoughtfully about learning maths.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b="1" dirty="0" smtClean="0">
                <a:solidFill>
                  <a:schemeClr val="tx2"/>
                </a:solidFill>
                <a:ea typeface="Calibri" pitchFamily="34" charset="0"/>
                <a:cs typeface="Cambria" pitchFamily="18" charset="0"/>
              </a:rPr>
              <a:t>Tom </a:t>
            </a:r>
            <a:r>
              <a:rPr lang="en-GB" b="1" dirty="0" err="1" smtClean="0">
                <a:solidFill>
                  <a:schemeClr val="tx2"/>
                </a:solidFill>
                <a:ea typeface="Calibri" pitchFamily="34" charset="0"/>
                <a:cs typeface="Cambria" pitchFamily="18" charset="0"/>
              </a:rPr>
              <a:t>Hammick</a:t>
            </a:r>
            <a:r>
              <a:rPr lang="en-GB" b="1" dirty="0" smtClean="0">
                <a:solidFill>
                  <a:schemeClr val="tx2"/>
                </a:solidFill>
                <a:ea typeface="Calibri" pitchFamily="34" charset="0"/>
                <a:cs typeface="Cambria" pitchFamily="18" charset="0"/>
              </a:rPr>
              <a:t>, Ross </a:t>
            </a:r>
            <a:r>
              <a:rPr lang="en-GB" b="1" dirty="0" err="1" smtClean="0">
                <a:solidFill>
                  <a:schemeClr val="tx2"/>
                </a:solidFill>
                <a:ea typeface="Calibri" pitchFamily="34" charset="0"/>
                <a:cs typeface="Cambria" pitchFamily="18" charset="0"/>
              </a:rPr>
              <a:t>Delahaye</a:t>
            </a:r>
            <a:r>
              <a:rPr lang="en-GB" b="1" dirty="0" smtClean="0">
                <a:solidFill>
                  <a:schemeClr val="tx2"/>
                </a:solidFill>
                <a:ea typeface="Calibri" pitchFamily="34" charset="0"/>
                <a:cs typeface="Cambria" pitchFamily="18" charset="0"/>
              </a:rPr>
              <a:t> and Will Turner </a:t>
            </a:r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Calibri" pitchFamily="34" charset="0"/>
                <a:cs typeface="Cambria" pitchFamily="18" charset="0"/>
              </a:rPr>
              <a:t>for filming and editing the interviews and being a pleasure to work with.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b="1" dirty="0" smtClean="0">
                <a:solidFill>
                  <a:schemeClr val="tx2"/>
                </a:solidFill>
                <a:ea typeface="Calibri" pitchFamily="34" charset="0"/>
                <a:cs typeface="Cambria" pitchFamily="18" charset="0"/>
              </a:rPr>
              <a:t>Ellie Lyons </a:t>
            </a:r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Calibri" pitchFamily="34" charset="0"/>
                <a:cs typeface="Cambria" pitchFamily="18" charset="0"/>
              </a:rPr>
              <a:t>for lending a hand whenever she saw there was a need, even though it wasn’t her project.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b="1" dirty="0" smtClean="0">
                <a:solidFill>
                  <a:schemeClr val="tx2"/>
                </a:solidFill>
                <a:ea typeface="Calibri" pitchFamily="34" charset="0"/>
                <a:cs typeface="Cambria" pitchFamily="18" charset="0"/>
              </a:rPr>
              <a:t>Will Turner, </a:t>
            </a:r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Calibri" pitchFamily="34" charset="0"/>
                <a:cs typeface="Cambria" pitchFamily="18" charset="0"/>
              </a:rPr>
              <a:t>again, for carrying on calmly in an emergency.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b="1" dirty="0" smtClean="0">
                <a:solidFill>
                  <a:schemeClr val="tx2"/>
                </a:solidFill>
                <a:ea typeface="Calibri" pitchFamily="34" charset="0"/>
                <a:cs typeface="Cambria" pitchFamily="18" charset="0"/>
              </a:rPr>
              <a:t>Tom </a:t>
            </a:r>
            <a:r>
              <a:rPr lang="en-GB" b="1" dirty="0" err="1" smtClean="0">
                <a:solidFill>
                  <a:schemeClr val="tx2"/>
                </a:solidFill>
                <a:ea typeface="Calibri" pitchFamily="34" charset="0"/>
                <a:cs typeface="Cambria" pitchFamily="18" charset="0"/>
              </a:rPr>
              <a:t>Hammick</a:t>
            </a:r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Calibri" pitchFamily="34" charset="0"/>
                <a:cs typeface="Cambria" pitchFamily="18" charset="0"/>
              </a:rPr>
              <a:t>, again, for his organisational skills, overseeing the filming project and coming in to finish it off when he was ill; it was a substantial task and he went beyond the call of duty.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b="1" dirty="0" smtClean="0">
                <a:solidFill>
                  <a:schemeClr val="tx2"/>
                </a:solidFill>
                <a:ea typeface="Calibri" pitchFamily="34" charset="0"/>
                <a:cs typeface="Cambria" pitchFamily="18" charset="0"/>
              </a:rPr>
              <a:t>Hannah </a:t>
            </a:r>
            <a:r>
              <a:rPr lang="en-GB" b="1" dirty="0" err="1" smtClean="0">
                <a:solidFill>
                  <a:schemeClr val="tx2"/>
                </a:solidFill>
                <a:ea typeface="Calibri" pitchFamily="34" charset="0"/>
                <a:cs typeface="Cambria" pitchFamily="18" charset="0"/>
              </a:rPr>
              <a:t>Pegram</a:t>
            </a:r>
            <a:r>
              <a:rPr lang="en-GB" b="1" dirty="0" smtClean="0">
                <a:solidFill>
                  <a:schemeClr val="tx2"/>
                </a:solidFill>
                <a:ea typeface="Calibri" pitchFamily="34" charset="0"/>
                <a:cs typeface="Cambria" pitchFamily="18" charset="0"/>
              </a:rPr>
              <a:t> </a:t>
            </a:r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Calibri" pitchFamily="34" charset="0"/>
                <a:cs typeface="Cambria" pitchFamily="18" charset="0"/>
              </a:rPr>
              <a:t>for apt photographs promptly supplied.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b="1" dirty="0" smtClean="0">
                <a:solidFill>
                  <a:schemeClr val="tx2"/>
                </a:solidFill>
                <a:ea typeface="Calibri" pitchFamily="34" charset="0"/>
                <a:cs typeface="Cambria" pitchFamily="18" charset="0"/>
              </a:rPr>
              <a:t>Sam Barton </a:t>
            </a:r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Calibri" pitchFamily="34" charset="0"/>
                <a:cs typeface="Cambria" pitchFamily="18" charset="0"/>
              </a:rPr>
              <a:t>for helping at the last minute and  photographing students’ work.</a:t>
            </a:r>
            <a:endParaRPr lang="en-GB" b="1" dirty="0" smtClean="0">
              <a:solidFill>
                <a:schemeClr val="tx2">
                  <a:lumMod val="60000"/>
                  <a:lumOff val="40000"/>
                </a:schemeClr>
              </a:solidFill>
              <a:ea typeface="Calibri" pitchFamily="34" charset="0"/>
              <a:cs typeface="Cambria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en-GB" dirty="0" smtClean="0">
              <a:solidFill>
                <a:schemeClr val="tx2">
                  <a:lumMod val="75000"/>
                </a:schemeClr>
              </a:solidFill>
              <a:ea typeface="Calibri" pitchFamily="34" charset="0"/>
              <a:cs typeface="Cambria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en-GB" b="1" dirty="0" smtClean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en-GB" b="1" dirty="0" smtClean="0">
              <a:cs typeface="Arial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72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 cstate="print"/>
          <a:srcRect l="39862" t="14300" r="38876" b="16401"/>
          <a:stretch>
            <a:fillRect/>
          </a:stretch>
        </p:blipFill>
        <p:spPr bwMode="auto">
          <a:xfrm>
            <a:off x="0" y="0"/>
            <a:ext cx="259228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3" cstate="print"/>
          <a:srcRect l="29328" t="19551" r="25194" b="14300"/>
          <a:stretch>
            <a:fillRect/>
          </a:stretch>
        </p:blipFill>
        <p:spPr bwMode="auto">
          <a:xfrm>
            <a:off x="5796136" y="0"/>
            <a:ext cx="3347864" cy="2739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8" name="Picture 6"/>
          <p:cNvPicPr>
            <a:picLocks noChangeAspect="1" noChangeArrowheads="1"/>
          </p:cNvPicPr>
          <p:nvPr/>
        </p:nvPicPr>
        <p:blipFill>
          <a:blip r:embed="rId4" cstate="print"/>
          <a:srcRect l="35235" t="25850" r="34644" b="14301"/>
          <a:stretch>
            <a:fillRect/>
          </a:stretch>
        </p:blipFill>
        <p:spPr bwMode="auto">
          <a:xfrm>
            <a:off x="1763688" y="3212976"/>
            <a:ext cx="3261337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9" name="Picture 7"/>
          <p:cNvPicPr>
            <a:picLocks noChangeAspect="1" noChangeArrowheads="1"/>
          </p:cNvPicPr>
          <p:nvPr/>
        </p:nvPicPr>
        <p:blipFill>
          <a:blip r:embed="rId5" cstate="print"/>
          <a:srcRect l="37006" t="22700" r="28738" b="17451"/>
          <a:stretch>
            <a:fillRect/>
          </a:stretch>
        </p:blipFill>
        <p:spPr bwMode="auto">
          <a:xfrm>
            <a:off x="4967536" y="2753544"/>
            <a:ext cx="417646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0" name="Picture 8"/>
          <p:cNvPicPr>
            <a:picLocks noChangeAspect="1" noChangeArrowheads="1"/>
          </p:cNvPicPr>
          <p:nvPr/>
        </p:nvPicPr>
        <p:blipFill>
          <a:blip r:embed="rId6" cstate="print"/>
          <a:srcRect l="20687" r="7847"/>
          <a:stretch>
            <a:fillRect/>
          </a:stretch>
        </p:blipFill>
        <p:spPr bwMode="auto">
          <a:xfrm>
            <a:off x="2555776" y="0"/>
            <a:ext cx="3240360" cy="34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 l="45641" t="29384" r="37693" b="34051"/>
          <a:stretch>
            <a:fillRect/>
          </a:stretch>
        </p:blipFill>
        <p:spPr bwMode="auto">
          <a:xfrm>
            <a:off x="0" y="4725144"/>
            <a:ext cx="1907704" cy="2354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32656"/>
            <a:ext cx="4038600" cy="5793507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GB" sz="4100" b="1" dirty="0" smtClean="0">
                <a:solidFill>
                  <a:srgbClr val="FF0000"/>
                </a:solidFill>
              </a:rPr>
              <a:t>September Group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dirty="0" smtClean="0"/>
              <a:t>12 students </a:t>
            </a:r>
          </a:p>
          <a:p>
            <a:pPr>
              <a:buNone/>
            </a:pPr>
            <a:r>
              <a:rPr lang="en-GB" dirty="0" smtClean="0"/>
              <a:t>Level 3</a:t>
            </a:r>
          </a:p>
          <a:p>
            <a:pPr>
              <a:buNone/>
            </a:pPr>
            <a:r>
              <a:rPr lang="en-GB" dirty="0" smtClean="0"/>
              <a:t>6 females</a:t>
            </a:r>
          </a:p>
          <a:p>
            <a:pPr>
              <a:buNone/>
            </a:pPr>
            <a:r>
              <a:rPr lang="en-GB" dirty="0" smtClean="0"/>
              <a:t>5 males</a:t>
            </a:r>
          </a:p>
          <a:p>
            <a:pPr>
              <a:buNone/>
            </a:pPr>
            <a:r>
              <a:rPr lang="en-GB" dirty="0" smtClean="0"/>
              <a:t>1 – preferred not to answer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b="1" dirty="0" smtClean="0"/>
              <a:t>Average Age 1 September 2014</a:t>
            </a:r>
            <a:r>
              <a:rPr lang="en-GB" dirty="0" smtClean="0"/>
              <a:t>:</a:t>
            </a:r>
          </a:p>
          <a:p>
            <a:pPr>
              <a:buNone/>
            </a:pPr>
            <a:r>
              <a:rPr lang="en-GB" dirty="0" smtClean="0"/>
              <a:t> 17 years I month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b="1" dirty="0" smtClean="0"/>
              <a:t>Studying:</a:t>
            </a:r>
          </a:p>
          <a:p>
            <a:pPr>
              <a:buNone/>
            </a:pPr>
            <a:r>
              <a:rPr lang="en-GB" dirty="0" smtClean="0"/>
              <a:t>     Art and Design, Beauty and Hair, Equine Studies, Media, Motor Vehicle, Music Technology, Performing Arts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60648"/>
            <a:ext cx="4038600" cy="5865515"/>
          </a:xfrm>
          <a:solidFill>
            <a:srgbClr val="FFFF99"/>
          </a:solidFill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GB" sz="4100" b="1" dirty="0" smtClean="0">
                <a:solidFill>
                  <a:srgbClr val="00B0F0"/>
                </a:solidFill>
              </a:rPr>
              <a:t>May Group – 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dirty="0" smtClean="0"/>
              <a:t>16 students</a:t>
            </a:r>
          </a:p>
          <a:p>
            <a:pPr>
              <a:buNone/>
            </a:pPr>
            <a:r>
              <a:rPr lang="en-GB" dirty="0" smtClean="0"/>
              <a:t>Level 3</a:t>
            </a:r>
          </a:p>
          <a:p>
            <a:pPr>
              <a:buNone/>
            </a:pPr>
            <a:r>
              <a:rPr lang="en-GB" dirty="0" smtClean="0"/>
              <a:t>8 females</a:t>
            </a:r>
          </a:p>
          <a:p>
            <a:pPr>
              <a:buNone/>
            </a:pPr>
            <a:r>
              <a:rPr lang="en-GB" dirty="0" smtClean="0"/>
              <a:t>8 males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b="1" dirty="0" smtClean="0"/>
              <a:t>Average age 1 September 2015 </a:t>
            </a:r>
          </a:p>
          <a:p>
            <a:pPr>
              <a:buNone/>
            </a:pPr>
            <a:r>
              <a:rPr lang="en-GB" dirty="0" smtClean="0"/>
              <a:t>16 years 9 months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b="1" dirty="0" smtClean="0"/>
              <a:t>Studying:</a:t>
            </a:r>
          </a:p>
          <a:p>
            <a:pPr>
              <a:buNone/>
            </a:pPr>
            <a:r>
              <a:rPr lang="en-GB" dirty="0" smtClean="0"/>
              <a:t>      Art and Design, Beauty and Hair, Media, Music Technology, Sport, Child Care, Health and Social Care</a:t>
            </a:r>
          </a:p>
          <a:p>
            <a:pPr>
              <a:buNone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 l="31073" t="26032" r="26740" b="193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516215" y="188640"/>
            <a:ext cx="237626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 smtClean="0">
                <a:solidFill>
                  <a:schemeClr val="bg2">
                    <a:lumMod val="90000"/>
                  </a:schemeClr>
                </a:solidFill>
              </a:rPr>
              <a:t>May </a:t>
            </a:r>
          </a:p>
          <a:p>
            <a:r>
              <a:rPr lang="en-GB" sz="2000" i="1" dirty="0" smtClean="0">
                <a:solidFill>
                  <a:schemeClr val="bg2">
                    <a:lumMod val="90000"/>
                  </a:schemeClr>
                </a:solidFill>
              </a:rPr>
              <a:t>12 Students</a:t>
            </a:r>
          </a:p>
          <a:p>
            <a:endParaRPr lang="en-GB" sz="2000" i="1" dirty="0" smtClean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GB" sz="2000" i="1" dirty="0" smtClean="0">
                <a:solidFill>
                  <a:schemeClr val="bg2">
                    <a:lumMod val="90000"/>
                  </a:schemeClr>
                </a:solidFill>
              </a:rPr>
              <a:t>These students + 4 more  answered the final questionnaire</a:t>
            </a:r>
          </a:p>
          <a:p>
            <a:endParaRPr lang="en-GB" sz="2800" b="1" i="1" dirty="0" smtClean="0">
              <a:solidFill>
                <a:schemeClr val="bg2">
                  <a:lumMod val="90000"/>
                </a:schemeClr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50868" y="4149080"/>
            <a:ext cx="21602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When asked about ‘</a:t>
            </a:r>
            <a:r>
              <a:rPr lang="en-GB" dirty="0" smtClean="0">
                <a:solidFill>
                  <a:srgbClr val="FF0000"/>
                </a:solidFill>
              </a:rPr>
              <a:t>swindle</a:t>
            </a:r>
            <a:r>
              <a:rPr lang="en-GB" dirty="0" smtClean="0">
                <a:solidFill>
                  <a:srgbClr val="FFFF00"/>
                </a:solidFill>
              </a:rPr>
              <a:t>’ the student said, ‘That was the government changing what you had to do to pass.  At school they told us we would pass but most of us didn’t’.</a:t>
            </a:r>
            <a:endParaRPr lang="en-GB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2185" t="23750" r="9344" b="24800"/>
          <a:stretch>
            <a:fillRect/>
          </a:stretch>
        </p:blipFill>
        <p:spPr bwMode="auto">
          <a:xfrm>
            <a:off x="0" y="0"/>
            <a:ext cx="9144000" cy="452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C:\Users\Sarah\AppData\Local\Microsoft\Windows\INetCache\IE\NYH15AU9\orange%20tick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645024"/>
            <a:ext cx="1720419" cy="19676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l="23325" t="35300" r="31000" b="34250"/>
          <a:stretch>
            <a:fillRect/>
          </a:stretch>
        </p:blipFill>
        <p:spPr bwMode="auto">
          <a:xfrm rot="10800000">
            <a:off x="0" y="1556792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https://outlook.office365.com/owa/service.svc/s/GetFileAttachment?id=AAMkADM5YzJmMjg0LWE0MWUtNGI0Mi05NGZhLTg0NjI2ZDgyZTM1NwBGAAAAAAAeFa4csjXhQqn8KQ2eJx5QBwBHDjigKxVNToX6UryVLZMZAAANEYDqAACvE7waNplqTIlaE%2B7MOl1MAADPgGe0AAABEgAQAEBzbOiDeT1Bqz6Y3XBpuBw%3D&amp;isImagePreview=True&amp;X-OWA-CANARY=SzO-ID-GoUiQDzjEr5mZj_BVmKPOYdIIZxuh5XYIJzDPIS_Nntz-NRU7pkYV7dCODQ-PmJ7GY8Y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2" t="35188" r="26173"/>
          <a:stretch/>
        </p:blipFill>
        <p:spPr bwMode="auto">
          <a:xfrm>
            <a:off x="6660232" y="4980071"/>
            <a:ext cx="2517328" cy="186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7" name="Picture 3" descr="C:\Users\Sarah\AppData\Local\Microsoft\Windows\INetCache\IE\NYH15AU9\orange%20tick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260648"/>
            <a:ext cx="1104900" cy="1263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0" y="0"/>
          <a:ext cx="8964488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0" name="Picture 2" descr="C:\Users\Sarah\AppData\Local\Microsoft\Windows\INetCache\IE\NYH15AU9\orange%20tick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88640"/>
            <a:ext cx="816868" cy="9342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179512" y="0"/>
          <a:ext cx="8820472" cy="6669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74" name="Picture 2" descr="C:\Users\Sarah\AppData\Local\Microsoft\Windows\INetCache\IE\NYH15AU9\orange%20tick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188640"/>
            <a:ext cx="1104900" cy="1263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098" name="Picture 2" descr="C:\Users\Sarah\AppData\Local\Microsoft\Windows\INetCache\IE\NYH15AU9\orange%20tick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260648"/>
            <a:ext cx="816868" cy="9342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122" name="Picture 2" descr="C:\Users\Sarah\AppData\Local\Microsoft\Windows\INetCache\IE\NYH15AU9\orange%20tick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188640"/>
            <a:ext cx="888876" cy="1016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2" descr="https://outlook.office365.com/owa/service.svc/s/GetFileAttachment?id=AAMkADM5YzJmMjg0LWE0MWUtNGI0Mi05NGZhLTg0NjI2ZDgyZTM1NwBGAAAAAAAeFa4csjXhQqn8KQ2eJx5QBwBHDjigKxVNToX6UryVLZMZAAANEYDqAACvE7waNplqTIlaE%2B7MOl1MAADJvESjAAABEgAQAGasWBjgiBtPsuID917dIcc%3D&amp;X-OWA-CANARY=-9scHS9oF0-0kOrq0Xb5t-AYKAF2XNIIj7PtIAab_C8oQBmY-AE3Q6Ln025Dc1Qa8gnmlvJ7je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 cstate="print"/>
          <a:srcRect t="11151" r="70769" b="12200"/>
          <a:stretch>
            <a:fillRect/>
          </a:stretch>
        </p:blipFill>
        <p:spPr bwMode="auto">
          <a:xfrm flipH="1">
            <a:off x="-108520" y="0"/>
            <a:ext cx="4608512" cy="684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t="11151" r="70769" b="12200"/>
          <a:stretch>
            <a:fillRect/>
          </a:stretch>
        </p:blipFill>
        <p:spPr bwMode="auto">
          <a:xfrm>
            <a:off x="4499992" y="0"/>
            <a:ext cx="4644008" cy="684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-47297" y="-15766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0" y="0"/>
          <a:ext cx="889248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0" y="-171400"/>
          <a:ext cx="9144000" cy="6669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170" name="Picture 2" descr="C:\Users\Sarah\AppData\Local\Microsoft\Windows\INetCache\IE\NYH15AU9\orange%20tick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5124" y="0"/>
            <a:ext cx="888876" cy="1016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588224" y="1268760"/>
            <a:ext cx="1872208" cy="95410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B0F0"/>
                </a:solidFill>
              </a:rPr>
              <a:t>May</a:t>
            </a:r>
          </a:p>
          <a:p>
            <a:r>
              <a:rPr lang="en-GB" sz="2800" b="1" dirty="0" smtClean="0">
                <a:solidFill>
                  <a:srgbClr val="FF0000"/>
                </a:solidFill>
              </a:rPr>
              <a:t>September</a:t>
            </a:r>
            <a:endParaRPr lang="en-GB" sz="24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6788" t="27894" r="48325" b="15351"/>
          <a:stretch>
            <a:fillRect/>
          </a:stretch>
        </p:blipFill>
        <p:spPr bwMode="auto">
          <a:xfrm>
            <a:off x="0" y="0"/>
            <a:ext cx="964254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3999" cy="685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1" descr="C:\Users\Sarah\Pictures\Honduras\SAT\pics for Moodle\cur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52"/>
            <a:ext cx="9144000" cy="68585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83568" y="476673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4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5580112" y="6021288"/>
            <a:ext cx="3082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24916" y="1651902"/>
            <a:ext cx="73083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23825" algn="l"/>
              </a:tabLst>
            </a:pPr>
            <a:r>
              <a:rPr lang="en-GB" sz="2800" b="1" dirty="0" smtClean="0">
                <a:solidFill>
                  <a:schemeClr val="bg1"/>
                </a:solidFill>
                <a:ea typeface="Calibri" pitchFamily="34" charset="0"/>
                <a:cs typeface="CMR10"/>
              </a:rPr>
              <a:t>Photographs by: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23825" algn="l"/>
              </a:tabLst>
            </a:pPr>
            <a:r>
              <a:rPr lang="en-GB" sz="2800" b="1" dirty="0" smtClean="0">
                <a:solidFill>
                  <a:schemeClr val="bg1"/>
                </a:solidFill>
                <a:ea typeface="Calibri" pitchFamily="34" charset="0"/>
                <a:cs typeface="CMR10"/>
              </a:rPr>
              <a:t>Hannah </a:t>
            </a:r>
            <a:r>
              <a:rPr lang="en-GB" sz="2800" b="1" dirty="0" err="1" smtClean="0">
                <a:solidFill>
                  <a:schemeClr val="bg1"/>
                </a:solidFill>
                <a:ea typeface="Calibri" pitchFamily="34" charset="0"/>
                <a:cs typeface="CMR10"/>
              </a:rPr>
              <a:t>Pegram</a:t>
            </a:r>
            <a:r>
              <a:rPr lang="en-GB" sz="2800" b="1" dirty="0" smtClean="0">
                <a:solidFill>
                  <a:schemeClr val="bg1"/>
                </a:solidFill>
                <a:ea typeface="Calibri" pitchFamily="34" charset="0"/>
                <a:cs typeface="CMR10"/>
              </a:rPr>
              <a:t>: Worried Girl; Tall Building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123825" algn="l"/>
              </a:tabLst>
            </a:pPr>
            <a:r>
              <a:rPr lang="en-GB" sz="2800" b="1" dirty="0" smtClean="0">
                <a:solidFill>
                  <a:schemeClr val="bg1"/>
                </a:solidFill>
                <a:cs typeface="Arial" pitchFamily="34" charset="0"/>
              </a:rPr>
              <a:t>Sam Barton: Students’ work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23825" algn="l"/>
              </a:tabLst>
            </a:pPr>
            <a:r>
              <a:rPr lang="en-GB" sz="2800" b="1" dirty="0" smtClean="0">
                <a:solidFill>
                  <a:schemeClr val="bg1"/>
                </a:solidFill>
                <a:ea typeface="Calibri" pitchFamily="34" charset="0"/>
                <a:cs typeface="CMR10"/>
              </a:rPr>
              <a:t>Tony Edwards: Butterfly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23825" algn="l"/>
              </a:tabLst>
            </a:pPr>
            <a:r>
              <a:rPr lang="en-GB" sz="2800" b="1" dirty="0" smtClean="0">
                <a:solidFill>
                  <a:schemeClr val="bg1"/>
                </a:solidFill>
                <a:ea typeface="Calibri" pitchFamily="34" charset="0"/>
                <a:cs typeface="CMR10"/>
              </a:rPr>
              <a:t>All  other photos either attributed on the slide or  Sarah Richards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 cstate="print"/>
          <a:srcRect l="6787" t="3801" r="26998" b="13601"/>
          <a:stretch>
            <a:fillRect/>
          </a:stretch>
        </p:blipFill>
        <p:spPr bwMode="auto">
          <a:xfrm>
            <a:off x="0" y="476672"/>
            <a:ext cx="9094259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 rot="20709674">
            <a:off x="995220" y="2344689"/>
            <a:ext cx="68556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26% of UK students reported maths anxiety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1" descr="C:\Users\Sarah\Pictures\Honduras\SAT\pics for Moodle\cur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51"/>
            <a:ext cx="9144000" cy="68585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83568" y="0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4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5580112" y="6021288"/>
            <a:ext cx="3082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39789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</a:rPr>
              <a:t>Please  contact</a:t>
            </a:r>
          </a:p>
          <a:p>
            <a:r>
              <a:rPr lang="en-GB" sz="3600" dirty="0" smtClean="0">
                <a:solidFill>
                  <a:schemeClr val="bg1"/>
                </a:solidFill>
                <a:hlinkClick r:id="rId3"/>
              </a:rPr>
              <a:t>Sarah.richards@abingdon-witney.ac.uk</a:t>
            </a:r>
            <a:endParaRPr lang="en-GB" sz="3600" dirty="0" smtClean="0">
              <a:solidFill>
                <a:schemeClr val="bg1"/>
              </a:solidFill>
            </a:endParaRPr>
          </a:p>
          <a:p>
            <a:r>
              <a:rPr lang="en-GB" sz="3600" dirty="0" smtClean="0">
                <a:solidFill>
                  <a:schemeClr val="bg1"/>
                </a:solidFill>
              </a:rPr>
              <a:t>or</a:t>
            </a:r>
          </a:p>
          <a:p>
            <a:r>
              <a:rPr lang="en-GB" sz="3600" dirty="0" smtClean="0">
                <a:solidFill>
                  <a:schemeClr val="bg1"/>
                </a:solidFill>
                <a:hlinkClick r:id="rId4"/>
              </a:rPr>
              <a:t>Jason.crouch@abingdon-witney.ac.uk</a:t>
            </a:r>
            <a:endParaRPr lang="en-GB" sz="3600" dirty="0" smtClean="0">
              <a:solidFill>
                <a:schemeClr val="bg1"/>
              </a:solidFill>
            </a:endParaRPr>
          </a:p>
          <a:p>
            <a:endParaRPr lang="en-GB" sz="3600" dirty="0" smtClean="0">
              <a:solidFill>
                <a:schemeClr val="bg1"/>
              </a:solidFill>
            </a:endParaRPr>
          </a:p>
          <a:p>
            <a:r>
              <a:rPr lang="en-GB" sz="3600" dirty="0" smtClean="0">
                <a:solidFill>
                  <a:schemeClr val="bg1"/>
                </a:solidFill>
              </a:rPr>
              <a:t>for raw data,</a:t>
            </a:r>
          </a:p>
          <a:p>
            <a:r>
              <a:rPr lang="en-GB" sz="3600" dirty="0" smtClean="0">
                <a:solidFill>
                  <a:schemeClr val="bg1"/>
                </a:solidFill>
              </a:rPr>
              <a:t>consent forms,</a:t>
            </a:r>
          </a:p>
          <a:p>
            <a:r>
              <a:rPr lang="en-GB" sz="3600" dirty="0" smtClean="0">
                <a:solidFill>
                  <a:schemeClr val="bg1"/>
                </a:solidFill>
              </a:rPr>
              <a:t>further information </a:t>
            </a:r>
          </a:p>
          <a:p>
            <a:r>
              <a:rPr lang="en-GB" sz="3600" dirty="0" smtClean="0">
                <a:solidFill>
                  <a:schemeClr val="bg1"/>
                </a:solidFill>
              </a:rPr>
              <a:t>questions and</a:t>
            </a:r>
          </a:p>
          <a:p>
            <a:r>
              <a:rPr lang="en-GB" sz="3600" dirty="0" smtClean="0">
                <a:solidFill>
                  <a:schemeClr val="bg1"/>
                </a:solidFill>
              </a:rPr>
              <a:t>comments.</a:t>
            </a:r>
          </a:p>
          <a:p>
            <a:endParaRPr lang="en-GB" sz="3600" dirty="0" smtClean="0">
              <a:solidFill>
                <a:schemeClr val="bg1"/>
              </a:solidFill>
            </a:endParaRPr>
          </a:p>
          <a:p>
            <a:endParaRPr lang="en-GB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outlook.office365.com/owa/service.svc/s/GetFileAttachment?id=AAMkADM5YzJmMjg0LWE0MWUtNGI0Mi05NGZhLTg0NjI2ZDgyZTM1NwBGAAAAAAAeFa4csjXhQqn8KQ2eJx5QBwBHDjigKxVNToX6UryVLZMZAAANEYDqAACvE7waNplqTIlaE%2B7MOl1MAADJvESjAAABEgAQAFV4%2BWWS82FOldLxNbgs%2Fb4%3D&amp;X-OWA-CANARY=-9scHS9oF0-0kOrq0Xb5t-AYKAF2XNIIj7PtIAab_C8oQBmY-AE3Q6Ln025Dc1Qa8gnmlvJ7je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28" name="AutoShape 4" descr="https://outlook.office365.com/owa/service.svc/s/GetFileAttachment?id=AAMkADM5YzJmMjg0LWE0MWUtNGI0Mi05NGZhLTg0NjI2ZDgyZTM1NwBGAAAAAAAeFa4csjXhQqn8KQ2eJx5QBwBHDjigKxVNToX6UryVLZMZAAANEYDqAACvE7waNplqTIlaE%2B7MOl1MAADJvESjAAABEgAQAFV4%2BWWS82FOldLxNbgs%2Fb4%3D&amp;X-OWA-CANARY=-9scHS9oF0-0kOrq0Xb5t-AYKAF2XNIIj7PtIAab_C8oQBmY-AE3Q6Ln025Dc1Qa8gnmlvJ7je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30" name="AutoShape 6" descr="https://outlook.office365.com/owa/service.svc/s/GetFileAttachment?id=AAMkADM5YzJmMjg0LWE0MWUtNGI0Mi05NGZhLTg0NjI2ZDgyZTM1NwBGAAAAAAAeFa4csjXhQqn8KQ2eJx5QBwBHDjigKxVNToX6UryVLZMZAAANEYDqAACvE7waNplqTIlaE%2B7MOl1MAADJvESjAAABEgAQAFV4%2BWWS82FOldLxNbgs%2Fb4%3D&amp;X-OWA-CANARY=-9scHS9oF0-0kOrq0Xb5t-AYKAF2XNIIj7PtIAab_C8oQBmY-AE3Q6Ln025Dc1Qa8gnmlvJ7je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32" name="AutoShape 8" descr="https://outlook.office365.com/owa/service.svc/s/GetFileAttachment?id=AAMkADM5YzJmMjg0LWE0MWUtNGI0Mi05NGZhLTg0NjI2ZDgyZTM1NwBGAAAAAAAeFa4csjXhQqn8KQ2eJx5QBwBHDjigKxVNToX6UryVLZMZAAANEYDqAACvE7waNplqTIlaE%2B7MOl1MAADJvESjAAABEgAQAFV4%2BWWS82FOldLxNbgs%2Fb4%3D&amp;X-OWA-CANARY=-9scHS9oF0-0kOrq0Xb5t-AYKAF2XNIIj7PtIAab_C8oQBmY-AE3Q6Ln025Dc1Qa8gnmlvJ7je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/>
          <a:srcRect l="43997" t="19550" r="2848" b="18501"/>
          <a:stretch>
            <a:fillRect/>
          </a:stretch>
        </p:blipFill>
        <p:spPr bwMode="auto">
          <a:xfrm>
            <a:off x="0" y="0"/>
            <a:ext cx="9185016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flipH="1">
            <a:off x="-4" y="5949280"/>
            <a:ext cx="9144003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k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7379" t="3801" r="25000" b="30050"/>
          <a:stretch>
            <a:fillRect/>
          </a:stretch>
        </p:blipFill>
        <p:spPr bwMode="auto">
          <a:xfrm>
            <a:off x="0" y="0"/>
            <a:ext cx="8979822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In September</a:t>
            </a:r>
            <a:endParaRPr lang="en-GB" dirty="0"/>
          </a:p>
        </p:txBody>
      </p:sp>
      <p:graphicFrame>
        <p:nvGraphicFramePr>
          <p:cNvPr id="7" name="Chart 6"/>
          <p:cNvGraphicFramePr/>
          <p:nvPr/>
        </p:nvGraphicFramePr>
        <p:xfrm>
          <a:off x="0" y="4114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/>
        </p:nvGraphicFramePr>
        <p:xfrm>
          <a:off x="0" y="1196752"/>
          <a:ext cx="4572000" cy="2927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4572000" y="119675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/>
          <p:nvPr/>
        </p:nvGraphicFramePr>
        <p:xfrm>
          <a:off x="4572000" y="3933056"/>
          <a:ext cx="4572000" cy="2924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 l="33295" t="34291" r="26335" b="129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19747</TotalTime>
  <Words>818</Words>
  <Application>Microsoft Office PowerPoint</Application>
  <PresentationFormat>On-screen Show (4:3)</PresentationFormat>
  <Paragraphs>165</Paragraphs>
  <Slides>50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Cambria</vt:lpstr>
      <vt:lpstr>CMR10</vt:lpstr>
      <vt:lpstr>Office Theme</vt:lpstr>
      <vt:lpstr>PowerPoint Presentation</vt:lpstr>
      <vt:lpstr>PowerPoint Presentation</vt:lpstr>
      <vt:lpstr>This was a group project and we are grateful to:</vt:lpstr>
      <vt:lpstr>PowerPoint Presentation</vt:lpstr>
      <vt:lpstr>PowerPoint Presentation</vt:lpstr>
      <vt:lpstr>PowerPoint Presentation</vt:lpstr>
      <vt:lpstr>PowerPoint Presentation</vt:lpstr>
      <vt:lpstr>In September</vt:lpstr>
      <vt:lpstr>PowerPoint Presentation</vt:lpstr>
      <vt:lpstr>PowerPoint Presentation</vt:lpstr>
      <vt:lpstr>PowerPoint Presentation</vt:lpstr>
      <vt:lpstr>PowerPoint Presentation</vt:lpstr>
      <vt:lpstr>Summary of PISA 2012 data: 510 000 fifteen to sixteen year olds: 65 countries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Principal Messages</vt:lpstr>
      <vt:lpstr>PowerPoint Presentation</vt:lpstr>
      <vt:lpstr>PowerPoint Presentation</vt:lpstr>
      <vt:lpstr>Mojo – Growth mindset for students</vt:lpstr>
      <vt:lpstr>PowerPoint Presentation</vt:lpstr>
      <vt:lpstr>PowerPoint Presentation</vt:lpstr>
      <vt:lpstr>PowerPoint Presentation</vt:lpstr>
      <vt:lpstr>https://www.youtube.com/watch?v=TsgpQyN9rFA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Sarah Richards</dc:creator>
  <cp:lastModifiedBy>clare</cp:lastModifiedBy>
  <cp:revision>90</cp:revision>
  <dcterms:created xsi:type="dcterms:W3CDTF">2015-05-07T19:30:08Z</dcterms:created>
  <dcterms:modified xsi:type="dcterms:W3CDTF">2016-03-15T20:11:33Z</dcterms:modified>
</cp:coreProperties>
</file>